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7" r:id="rId2"/>
    <p:sldId id="269" r:id="rId3"/>
    <p:sldId id="291" r:id="rId4"/>
    <p:sldId id="256" r:id="rId5"/>
    <p:sldId id="264" r:id="rId6"/>
    <p:sldId id="270" r:id="rId7"/>
    <p:sldId id="272" r:id="rId8"/>
    <p:sldId id="274" r:id="rId9"/>
    <p:sldId id="275" r:id="rId10"/>
    <p:sldId id="290" r:id="rId11"/>
    <p:sldId id="276" r:id="rId12"/>
    <p:sldId id="277" r:id="rId13"/>
    <p:sldId id="279" r:id="rId14"/>
    <p:sldId id="280" r:id="rId15"/>
    <p:sldId id="281" r:id="rId16"/>
    <p:sldId id="282" r:id="rId17"/>
    <p:sldId id="283" r:id="rId18"/>
    <p:sldId id="284" r:id="rId19"/>
    <p:sldId id="285" r:id="rId20"/>
    <p:sldId id="286" r:id="rId21"/>
    <p:sldId id="287" r:id="rId22"/>
    <p:sldId id="288" r:id="rId23"/>
    <p:sldId id="289" r:id="rId24"/>
  </p:sldIdLst>
  <p:sldSz cx="9144000" cy="6858000" type="screen4x3"/>
  <p:notesSz cx="7099300" cy="10234613"/>
  <p:defaultTextStyle>
    <a:defPPr>
      <a:defRPr lang="fr-FR"/>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F6569"/>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86579" autoAdjust="0"/>
  </p:normalViewPr>
  <p:slideViewPr>
    <p:cSldViewPr>
      <p:cViewPr varScale="1">
        <p:scale>
          <a:sx n="76" d="100"/>
          <a:sy n="76" d="100"/>
        </p:scale>
        <p:origin x="-1642"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extLst>
          </p:cNvPr>
          <p:cNvSpPr>
            <a:spLocks noGrp="1"/>
          </p:cNvSpPr>
          <p:nvPr>
            <p:ph type="hdr" sz="quarter"/>
          </p:nvPr>
        </p:nvSpPr>
        <p:spPr>
          <a:xfrm>
            <a:off x="0" y="0"/>
            <a:ext cx="3076363" cy="511731"/>
          </a:xfrm>
          <a:prstGeom prst="rect">
            <a:avLst/>
          </a:prstGeom>
        </p:spPr>
        <p:txBody>
          <a:bodyPr vert="horz" lIns="99048" tIns="49524" rIns="99048" bIns="49524" rtlCol="0"/>
          <a:lstStyle>
            <a:lvl1pPr algn="l" eaLnBrk="1" hangingPunct="1">
              <a:defRPr sz="1300">
                <a:latin typeface="Arial" charset="0"/>
                <a:ea typeface="ＭＳ Ｐゴシック" charset="0"/>
                <a:cs typeface="ＭＳ Ｐゴシック" charset="0"/>
              </a:defRPr>
            </a:lvl1pPr>
          </a:lstStyle>
          <a:p>
            <a:pPr>
              <a:defRPr/>
            </a:pPr>
            <a:endParaRPr lang="fr-FR"/>
          </a:p>
        </p:txBody>
      </p:sp>
      <p:sp>
        <p:nvSpPr>
          <p:cNvPr id="3" name="Espace réservé de la date 2">
            <a:extLst>
              <a:ext uri="{FF2B5EF4-FFF2-40B4-BE49-F238E27FC236}"/>
            </a:extLst>
          </p:cNvPr>
          <p:cNvSpPr>
            <a:spLocks noGrp="1"/>
          </p:cNvSpPr>
          <p:nvPr>
            <p:ph type="dt" sz="quarter" idx="1"/>
          </p:nvPr>
        </p:nvSpPr>
        <p:spPr>
          <a:xfrm>
            <a:off x="4021294" y="0"/>
            <a:ext cx="3076363" cy="511731"/>
          </a:xfrm>
          <a:prstGeom prst="rect">
            <a:avLst/>
          </a:prstGeom>
        </p:spPr>
        <p:txBody>
          <a:bodyPr vert="horz" wrap="square" lIns="99048" tIns="49524" rIns="99048" bIns="49524" numCol="1" anchor="t" anchorCtr="0" compatLnSpc="1">
            <a:prstTxWarp prst="textNoShape">
              <a:avLst/>
            </a:prstTxWarp>
          </a:bodyPr>
          <a:lstStyle>
            <a:lvl1pPr algn="r" eaLnBrk="1" hangingPunct="1">
              <a:defRPr sz="1300">
                <a:latin typeface="Arial" panose="020B0604020202020204" pitchFamily="34" charset="0"/>
              </a:defRPr>
            </a:lvl1pPr>
          </a:lstStyle>
          <a:p>
            <a:pPr>
              <a:defRPr/>
            </a:pPr>
            <a:fld id="{F6652AF2-26B5-480A-AAF2-ACFD479F44EF}" type="datetime1">
              <a:rPr lang="fr-FR" altLang="fr-FR"/>
              <a:pPr>
                <a:defRPr/>
              </a:pPr>
              <a:t>23/01/2018</a:t>
            </a:fld>
            <a:endParaRPr lang="fr-FR" altLang="fr-FR"/>
          </a:p>
        </p:txBody>
      </p:sp>
      <p:sp>
        <p:nvSpPr>
          <p:cNvPr id="4" name="Espace réservé du pied de page 3">
            <a:extLst>
              <a:ext uri="{FF2B5EF4-FFF2-40B4-BE49-F238E27FC236}"/>
            </a:extLst>
          </p:cNvPr>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eaLnBrk="1" hangingPunct="1">
              <a:defRPr sz="1300">
                <a:latin typeface="Arial" charset="0"/>
                <a:ea typeface="ＭＳ Ｐゴシック" charset="0"/>
                <a:cs typeface="ＭＳ Ｐゴシック" charset="0"/>
              </a:defRPr>
            </a:lvl1pPr>
          </a:lstStyle>
          <a:p>
            <a:pPr>
              <a:defRPr/>
            </a:pPr>
            <a:endParaRPr lang="fr-FR"/>
          </a:p>
        </p:txBody>
      </p:sp>
      <p:sp>
        <p:nvSpPr>
          <p:cNvPr id="5" name="Espace réservé du numéro de diapositive 4">
            <a:extLst>
              <a:ext uri="{FF2B5EF4-FFF2-40B4-BE49-F238E27FC236}"/>
            </a:extLst>
          </p:cNvPr>
          <p:cNvSpPr>
            <a:spLocks noGrp="1"/>
          </p:cNvSpPr>
          <p:nvPr>
            <p:ph type="sldNum" sz="quarter" idx="3"/>
          </p:nvPr>
        </p:nvSpPr>
        <p:spPr>
          <a:xfrm>
            <a:off x="4021294" y="9721106"/>
            <a:ext cx="3076363" cy="511731"/>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smtClean="0"/>
            </a:lvl1pPr>
          </a:lstStyle>
          <a:p>
            <a:pPr>
              <a:defRPr/>
            </a:pPr>
            <a:fld id="{4690B25B-6FC2-4E3D-9065-65D938A01DDF}"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extLst>
          </p:cNvPr>
          <p:cNvSpPr>
            <a:spLocks noGrp="1"/>
          </p:cNvSpPr>
          <p:nvPr>
            <p:ph type="hdr" sz="quarter"/>
          </p:nvPr>
        </p:nvSpPr>
        <p:spPr>
          <a:xfrm>
            <a:off x="0" y="0"/>
            <a:ext cx="3076363" cy="511731"/>
          </a:xfrm>
          <a:prstGeom prst="rect">
            <a:avLst/>
          </a:prstGeom>
        </p:spPr>
        <p:txBody>
          <a:bodyPr vert="horz" lIns="99048" tIns="49524" rIns="99048" bIns="49524" rtlCol="0"/>
          <a:lstStyle>
            <a:lvl1pPr algn="l" eaLnBrk="1" fontAlgn="auto" hangingPunct="1">
              <a:spcBef>
                <a:spcPts val="0"/>
              </a:spcBef>
              <a:spcAft>
                <a:spcPts val="0"/>
              </a:spcAft>
              <a:defRPr sz="1300">
                <a:latin typeface="+mn-lt"/>
                <a:ea typeface="+mn-ea"/>
                <a:cs typeface="+mn-cs"/>
              </a:defRPr>
            </a:lvl1pPr>
          </a:lstStyle>
          <a:p>
            <a:pPr>
              <a:defRPr/>
            </a:pPr>
            <a:endParaRPr lang="fr-FR"/>
          </a:p>
        </p:txBody>
      </p:sp>
      <p:sp>
        <p:nvSpPr>
          <p:cNvPr id="3" name="Espace réservé de la date 2">
            <a:extLst>
              <a:ext uri="{FF2B5EF4-FFF2-40B4-BE49-F238E27FC236}"/>
            </a:extLst>
          </p:cNvPr>
          <p:cNvSpPr>
            <a:spLocks noGrp="1"/>
          </p:cNvSpPr>
          <p:nvPr>
            <p:ph type="dt" idx="1"/>
          </p:nvPr>
        </p:nvSpPr>
        <p:spPr>
          <a:xfrm>
            <a:off x="4021294" y="0"/>
            <a:ext cx="3076363" cy="511731"/>
          </a:xfrm>
          <a:prstGeom prst="rect">
            <a:avLst/>
          </a:prstGeom>
        </p:spPr>
        <p:txBody>
          <a:bodyPr vert="horz" wrap="square" lIns="99048" tIns="49524" rIns="99048" bIns="49524" numCol="1" anchor="t" anchorCtr="0" compatLnSpc="1">
            <a:prstTxWarp prst="textNoShape">
              <a:avLst/>
            </a:prstTxWarp>
          </a:bodyPr>
          <a:lstStyle>
            <a:lvl1pPr algn="r" eaLnBrk="1" hangingPunct="1">
              <a:defRPr sz="1300">
                <a:latin typeface="Calibri" panose="020F0502020204030204" pitchFamily="34" charset="0"/>
                <a:cs typeface="Arial" panose="020B0604020202020204" pitchFamily="34" charset="0"/>
              </a:defRPr>
            </a:lvl1pPr>
          </a:lstStyle>
          <a:p>
            <a:pPr>
              <a:defRPr/>
            </a:pPr>
            <a:fld id="{69BE673A-DB85-455F-B126-5DBCBE2FA9EC}" type="datetime1">
              <a:rPr lang="fr-FR" altLang="fr-FR"/>
              <a:pPr>
                <a:defRPr/>
              </a:pPr>
              <a:t>23/01/2018</a:t>
            </a:fld>
            <a:endParaRPr lang="fr-FR" altLang="fr-FR"/>
          </a:p>
        </p:txBody>
      </p:sp>
      <p:sp>
        <p:nvSpPr>
          <p:cNvPr id="4" name="Espace réservé de l'image des diapositives 3">
            <a:extLst>
              <a:ext uri="{FF2B5EF4-FFF2-40B4-BE49-F238E27FC236}"/>
            </a:extLst>
          </p:cNvPr>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fr-FR" noProof="0"/>
          </a:p>
        </p:txBody>
      </p:sp>
      <p:sp>
        <p:nvSpPr>
          <p:cNvPr id="5" name="Espace réservé des commentaires 4">
            <a:extLst>
              <a:ext uri="{FF2B5EF4-FFF2-40B4-BE49-F238E27FC236}"/>
            </a:extLst>
          </p:cNvPr>
          <p:cNvSpPr>
            <a:spLocks noGrp="1"/>
          </p:cNvSpPr>
          <p:nvPr>
            <p:ph type="body" sz="quarter" idx="3"/>
          </p:nvPr>
        </p:nvSpPr>
        <p:spPr>
          <a:xfrm>
            <a:off x="709930" y="4861441"/>
            <a:ext cx="5679440" cy="4605576"/>
          </a:xfrm>
          <a:prstGeom prst="rect">
            <a:avLst/>
          </a:prstGeom>
        </p:spPr>
        <p:txBody>
          <a:bodyPr vert="horz" wrap="square" lIns="99048" tIns="49524" rIns="99048" bIns="49524" numCol="1" anchor="t" anchorCtr="0" compatLnSpc="1">
            <a:prstTxWarp prst="textNoShape">
              <a:avLst/>
            </a:prstTxWarp>
            <a:normAutofit/>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6" name="Espace réservé du pied de page 5">
            <a:extLst>
              <a:ext uri="{FF2B5EF4-FFF2-40B4-BE49-F238E27FC236}"/>
            </a:extLst>
          </p:cNvPr>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ea typeface="+mn-ea"/>
                <a:cs typeface="+mn-cs"/>
              </a:defRPr>
            </a:lvl1pPr>
          </a:lstStyle>
          <a:p>
            <a:pPr>
              <a:defRPr/>
            </a:pPr>
            <a:endParaRPr lang="fr-FR"/>
          </a:p>
        </p:txBody>
      </p:sp>
      <p:sp>
        <p:nvSpPr>
          <p:cNvPr id="7" name="Espace réservé du numéro de diapositive 6">
            <a:extLst>
              <a:ext uri="{FF2B5EF4-FFF2-40B4-BE49-F238E27FC236}"/>
            </a:extLst>
          </p:cNvPr>
          <p:cNvSpPr>
            <a:spLocks noGrp="1"/>
          </p:cNvSpPr>
          <p:nvPr>
            <p:ph type="sldNum" sz="quarter" idx="5"/>
          </p:nvPr>
        </p:nvSpPr>
        <p:spPr>
          <a:xfrm>
            <a:off x="4021294" y="9721106"/>
            <a:ext cx="3076363" cy="511731"/>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smtClean="0">
                <a:latin typeface="Calibri" pitchFamily="34" charset="0"/>
                <a:cs typeface="Arial" charset="0"/>
              </a:defRPr>
            </a:lvl1pPr>
          </a:lstStyle>
          <a:p>
            <a:pPr>
              <a:defRPr/>
            </a:pPr>
            <a:fld id="{19767EFD-7B06-49EE-ACD4-A0536493DA98}"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0243" name="Espace réservé des commentaires 2"/>
          <p:cNvSpPr>
            <a:spLocks noGrp="1"/>
          </p:cNvSpPr>
          <p:nvPr>
            <p:ph type="body" idx="1"/>
          </p:nvPr>
        </p:nvSpPr>
        <p:spPr bwMode="auto">
          <a:noFill/>
        </p:spPr>
        <p:txBody>
          <a:bodyPr/>
          <a:lstStyle/>
          <a:p>
            <a:pPr eaLnBrk="1" hangingPunct="1">
              <a:spcBef>
                <a:spcPct val="0"/>
              </a:spcBef>
            </a:pPr>
            <a:endParaRPr lang="fr-FR" altLang="fr-FR" dirty="0" smtClean="0"/>
          </a:p>
        </p:txBody>
      </p:sp>
      <p:sp>
        <p:nvSpPr>
          <p:cNvPr id="10244" name="Espace réservé du numéro de diapositive 3"/>
          <p:cNvSpPr>
            <a:spLocks noGrp="1"/>
          </p:cNvSpPr>
          <p:nvPr>
            <p:ph type="sldNum" sz="quarter" idx="5"/>
          </p:nvPr>
        </p:nvSpPr>
        <p:spPr bwMode="auto">
          <a:noFill/>
          <a:ln>
            <a:miter lim="800000"/>
            <a:headEnd/>
            <a:tailEnd/>
          </a:ln>
        </p:spPr>
        <p:txBody>
          <a:bodyPr/>
          <a:lstStyle/>
          <a:p>
            <a:fld id="{7C6722EC-4DD3-4CFC-BAD6-F1A70A4493AD}" type="slidenum">
              <a:rPr lang="fr-FR" altLang="fr-FR"/>
              <a:pPr/>
              <a:t>1</a:t>
            </a:fld>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10</a:t>
            </a:fld>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11</a:t>
            </a:fld>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12</a:t>
            </a:fld>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13</a:t>
            </a:fld>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14</a:t>
            </a:fld>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15</a:t>
            </a:fld>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16</a:t>
            </a:fld>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17</a:t>
            </a:fld>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18</a:t>
            </a:fld>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19</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2</a:t>
            </a:fld>
            <a:endParaRPr lang="fr-FR"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20</a:t>
            </a:fld>
            <a:endParaRPr lang="fr-FR"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21</a:t>
            </a:fld>
            <a:endParaRPr lang="fr-FR"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22</a:t>
            </a:fld>
            <a:endParaRPr lang="fr-FR"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23</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3</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4</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3315"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3316" name="Espace réservé du numéro de diapositive 3"/>
          <p:cNvSpPr>
            <a:spLocks noGrp="1"/>
          </p:cNvSpPr>
          <p:nvPr>
            <p:ph type="sldNum" sz="quarter" idx="5"/>
          </p:nvPr>
        </p:nvSpPr>
        <p:spPr bwMode="auto">
          <a:noFill/>
          <a:ln>
            <a:miter lim="800000"/>
            <a:headEnd/>
            <a:tailEnd/>
          </a:ln>
        </p:spPr>
        <p:txBody>
          <a:bodyPr/>
          <a:lstStyle/>
          <a:p>
            <a:fld id="{D2E5B38F-97AE-40CB-99F3-11A11503447F}" type="slidenum">
              <a:rPr lang="fr-FR" altLang="fr-FR"/>
              <a:pPr/>
              <a:t>5</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6</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7</a:t>
            </a:fld>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8</a:t>
            </a:fld>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1267" name="Espace réservé des commentaires 2"/>
          <p:cNvSpPr>
            <a:spLocks noGrp="1"/>
          </p:cNvSpPr>
          <p:nvPr>
            <p:ph type="body" idx="1"/>
          </p:nvPr>
        </p:nvSpPr>
        <p:spPr bwMode="auto">
          <a:noFill/>
        </p:spPr>
        <p:txBody>
          <a:bodyPr/>
          <a:lstStyle/>
          <a:p>
            <a:pPr eaLnBrk="1" hangingPunct="1">
              <a:spcBef>
                <a:spcPct val="0"/>
              </a:spcBef>
            </a:pPr>
            <a:endParaRPr lang="fr-FR" altLang="fr-FR" smtClean="0"/>
          </a:p>
        </p:txBody>
      </p:sp>
      <p:sp>
        <p:nvSpPr>
          <p:cNvPr id="11268" name="Espace réservé du numéro de diapositive 3"/>
          <p:cNvSpPr>
            <a:spLocks noGrp="1"/>
          </p:cNvSpPr>
          <p:nvPr>
            <p:ph type="sldNum" sz="quarter" idx="5"/>
          </p:nvPr>
        </p:nvSpPr>
        <p:spPr bwMode="auto">
          <a:noFill/>
          <a:ln>
            <a:miter lim="800000"/>
            <a:headEnd/>
            <a:tailEnd/>
          </a:ln>
        </p:spPr>
        <p:txBody>
          <a:bodyPr/>
          <a:lstStyle/>
          <a:p>
            <a:fld id="{8DBF5423-D929-4300-B4C0-1D21E7FD7937}" type="slidenum">
              <a:rPr lang="fr-FR" altLang="fr-FR"/>
              <a:pPr/>
              <a:t>9</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a:extLst>
              <a:ext uri="{FF2B5EF4-FFF2-40B4-BE49-F238E27FC236}"/>
            </a:extLst>
          </p:cNvPr>
          <p:cNvSpPr>
            <a:spLocks noGrp="1"/>
          </p:cNvSpPr>
          <p:nvPr>
            <p:ph type="dt" sz="half" idx="10"/>
          </p:nvPr>
        </p:nvSpPr>
        <p:spPr/>
        <p:txBody>
          <a:bodyPr/>
          <a:lstStyle>
            <a:lvl1pPr>
              <a:defRPr/>
            </a:lvl1pPr>
          </a:lstStyle>
          <a:p>
            <a:pPr>
              <a:defRPr/>
            </a:pPr>
            <a:fld id="{37E49279-9C12-4136-9017-680A26F60C4E}" type="datetime1">
              <a:rPr lang="fr-FR" altLang="fr-FR"/>
              <a:pPr>
                <a:defRPr/>
              </a:pPr>
              <a:t>23/01/2018</a:t>
            </a:fld>
            <a:endParaRPr lang="fr-FR" altLang="fr-FR"/>
          </a:p>
        </p:txBody>
      </p:sp>
      <p:sp>
        <p:nvSpPr>
          <p:cNvPr id="5"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1F8B5B59-5A21-483C-9F42-7444D8BB5A09}" type="slidenum">
              <a:rPr lang="fr-FR" altLang="fr-FR"/>
              <a:pPr>
                <a:defRPr/>
              </a:pPr>
              <a:t>‹N°›</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extLst>
          </p:cNvPr>
          <p:cNvSpPr>
            <a:spLocks noGrp="1"/>
          </p:cNvSpPr>
          <p:nvPr>
            <p:ph type="dt" sz="half" idx="10"/>
          </p:nvPr>
        </p:nvSpPr>
        <p:spPr/>
        <p:txBody>
          <a:bodyPr/>
          <a:lstStyle>
            <a:lvl1pPr>
              <a:defRPr/>
            </a:lvl1pPr>
          </a:lstStyle>
          <a:p>
            <a:pPr>
              <a:defRPr/>
            </a:pPr>
            <a:fld id="{8695A4C8-50D1-4183-9359-8C8372ABA956}" type="datetime1">
              <a:rPr lang="fr-FR" altLang="fr-FR"/>
              <a:pPr>
                <a:defRPr/>
              </a:pPr>
              <a:t>23/01/2018</a:t>
            </a:fld>
            <a:endParaRPr lang="fr-FR" altLang="fr-FR"/>
          </a:p>
        </p:txBody>
      </p:sp>
      <p:sp>
        <p:nvSpPr>
          <p:cNvPr id="5"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AE42C2BF-B1CD-4FFA-8DC4-57CAE80ECF0A}" type="slidenum">
              <a:rPr lang="fr-FR" altLang="fr-FR"/>
              <a:pPr>
                <a:defRPr/>
              </a:pPr>
              <a:t>‹N°›</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extLst>
          </p:cNvPr>
          <p:cNvSpPr>
            <a:spLocks noGrp="1"/>
          </p:cNvSpPr>
          <p:nvPr>
            <p:ph type="dt" sz="half" idx="10"/>
          </p:nvPr>
        </p:nvSpPr>
        <p:spPr/>
        <p:txBody>
          <a:bodyPr/>
          <a:lstStyle>
            <a:lvl1pPr>
              <a:defRPr/>
            </a:lvl1pPr>
          </a:lstStyle>
          <a:p>
            <a:pPr>
              <a:defRPr/>
            </a:pPr>
            <a:fld id="{C89264B5-3C7A-4D5F-953D-3498A0B2A8EE}" type="datetime1">
              <a:rPr lang="fr-FR" altLang="fr-FR"/>
              <a:pPr>
                <a:defRPr/>
              </a:pPr>
              <a:t>23/01/2018</a:t>
            </a:fld>
            <a:endParaRPr lang="fr-FR" altLang="fr-FR"/>
          </a:p>
        </p:txBody>
      </p:sp>
      <p:sp>
        <p:nvSpPr>
          <p:cNvPr id="5"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8DFF3D3D-F207-433B-B192-5B270861A6C0}" type="slidenum">
              <a:rPr lang="fr-FR" altLang="fr-FR"/>
              <a:pPr>
                <a:defRPr/>
              </a:pPr>
              <a:t>‹N°›</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extLst>
          </p:cNvPr>
          <p:cNvSpPr>
            <a:spLocks noGrp="1"/>
          </p:cNvSpPr>
          <p:nvPr>
            <p:ph type="dt" sz="half" idx="10"/>
          </p:nvPr>
        </p:nvSpPr>
        <p:spPr/>
        <p:txBody>
          <a:bodyPr/>
          <a:lstStyle>
            <a:lvl1pPr>
              <a:defRPr/>
            </a:lvl1pPr>
          </a:lstStyle>
          <a:p>
            <a:pPr>
              <a:defRPr/>
            </a:pPr>
            <a:fld id="{20BBF9EC-F8EB-4920-BE06-82AFA461573D}" type="datetime1">
              <a:rPr lang="fr-FR" altLang="fr-FR"/>
              <a:pPr>
                <a:defRPr/>
              </a:pPr>
              <a:t>23/01/2018</a:t>
            </a:fld>
            <a:endParaRPr lang="fr-FR" altLang="fr-FR"/>
          </a:p>
        </p:txBody>
      </p:sp>
      <p:sp>
        <p:nvSpPr>
          <p:cNvPr id="5"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A9345945-20C4-4CCC-B87C-B57A15D19DEB}" type="slidenum">
              <a:rPr lang="fr-FR" altLang="fr-FR"/>
              <a:pPr>
                <a:defRPr/>
              </a:pPr>
              <a:t>‹N°›</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extLst>
          </p:cNvPr>
          <p:cNvSpPr>
            <a:spLocks noGrp="1"/>
          </p:cNvSpPr>
          <p:nvPr>
            <p:ph type="dt" sz="half" idx="10"/>
          </p:nvPr>
        </p:nvSpPr>
        <p:spPr/>
        <p:txBody>
          <a:bodyPr/>
          <a:lstStyle>
            <a:lvl1pPr>
              <a:defRPr/>
            </a:lvl1pPr>
          </a:lstStyle>
          <a:p>
            <a:pPr>
              <a:defRPr/>
            </a:pPr>
            <a:fld id="{34E6E3C4-AA4A-4500-8B18-839BA146FBB6}" type="datetime1">
              <a:rPr lang="fr-FR" altLang="fr-FR"/>
              <a:pPr>
                <a:defRPr/>
              </a:pPr>
              <a:t>23/01/2018</a:t>
            </a:fld>
            <a:endParaRPr lang="fr-FR" altLang="fr-FR"/>
          </a:p>
        </p:txBody>
      </p:sp>
      <p:sp>
        <p:nvSpPr>
          <p:cNvPr id="5"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51A00F83-9207-4410-8FE9-57F4F8DCDC49}" type="slidenum">
              <a:rPr lang="fr-FR" altLang="fr-FR"/>
              <a:pPr>
                <a:defRPr/>
              </a:pPr>
              <a:t>‹N°›</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extLst>
          </p:cNvPr>
          <p:cNvSpPr>
            <a:spLocks noGrp="1"/>
          </p:cNvSpPr>
          <p:nvPr>
            <p:ph type="dt" sz="half" idx="10"/>
          </p:nvPr>
        </p:nvSpPr>
        <p:spPr/>
        <p:txBody>
          <a:bodyPr/>
          <a:lstStyle>
            <a:lvl1pPr>
              <a:defRPr/>
            </a:lvl1pPr>
          </a:lstStyle>
          <a:p>
            <a:pPr>
              <a:defRPr/>
            </a:pPr>
            <a:fld id="{03C33808-1CED-49A8-8C00-07E449536994}" type="datetime1">
              <a:rPr lang="fr-FR" altLang="fr-FR"/>
              <a:pPr>
                <a:defRPr/>
              </a:pPr>
              <a:t>23/01/2018</a:t>
            </a:fld>
            <a:endParaRPr lang="fr-FR" altLang="fr-FR"/>
          </a:p>
        </p:txBody>
      </p:sp>
      <p:sp>
        <p:nvSpPr>
          <p:cNvPr id="6"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9120906B-D61E-42B4-A1EE-5FBA93717877}" type="slidenum">
              <a:rPr lang="fr-FR" altLang="fr-FR"/>
              <a:pPr>
                <a:defRPr/>
              </a:pPr>
              <a:t>‹N°›</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extLst>
          </p:cNvPr>
          <p:cNvSpPr>
            <a:spLocks noGrp="1"/>
          </p:cNvSpPr>
          <p:nvPr>
            <p:ph type="dt" sz="half" idx="10"/>
          </p:nvPr>
        </p:nvSpPr>
        <p:spPr/>
        <p:txBody>
          <a:bodyPr/>
          <a:lstStyle>
            <a:lvl1pPr>
              <a:defRPr/>
            </a:lvl1pPr>
          </a:lstStyle>
          <a:p>
            <a:pPr>
              <a:defRPr/>
            </a:pPr>
            <a:fld id="{3DE96887-E0EA-4A69-A454-F201585AB3A2}" type="datetime1">
              <a:rPr lang="fr-FR" altLang="fr-FR"/>
              <a:pPr>
                <a:defRPr/>
              </a:pPr>
              <a:t>23/01/2018</a:t>
            </a:fld>
            <a:endParaRPr lang="fr-FR" altLang="fr-FR"/>
          </a:p>
        </p:txBody>
      </p:sp>
      <p:sp>
        <p:nvSpPr>
          <p:cNvPr id="8"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F731E0D3-A161-4187-943D-87982D5696CD}" type="slidenum">
              <a:rPr lang="fr-FR" altLang="fr-FR"/>
              <a:pPr>
                <a:defRPr/>
              </a:pPr>
              <a:t>‹N°›</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a:extLst>
              <a:ext uri="{FF2B5EF4-FFF2-40B4-BE49-F238E27FC236}"/>
            </a:extLst>
          </p:cNvPr>
          <p:cNvSpPr>
            <a:spLocks noGrp="1"/>
          </p:cNvSpPr>
          <p:nvPr>
            <p:ph type="dt" sz="half" idx="10"/>
          </p:nvPr>
        </p:nvSpPr>
        <p:spPr/>
        <p:txBody>
          <a:bodyPr/>
          <a:lstStyle>
            <a:lvl1pPr>
              <a:defRPr/>
            </a:lvl1pPr>
          </a:lstStyle>
          <a:p>
            <a:pPr>
              <a:defRPr/>
            </a:pPr>
            <a:fld id="{42F52BAD-2769-491B-9E0F-C84708AF662A}" type="datetime1">
              <a:rPr lang="fr-FR" altLang="fr-FR"/>
              <a:pPr>
                <a:defRPr/>
              </a:pPr>
              <a:t>23/01/2018</a:t>
            </a:fld>
            <a:endParaRPr lang="fr-FR" altLang="fr-FR"/>
          </a:p>
        </p:txBody>
      </p:sp>
      <p:sp>
        <p:nvSpPr>
          <p:cNvPr id="4"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36E495F6-6A11-486A-A785-1640DC238280}" type="slidenum">
              <a:rPr lang="fr-FR" altLang="fr-FR"/>
              <a:pPr>
                <a:defRPr/>
              </a:pPr>
              <a:t>‹N°›</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extLst>
          </p:cNvPr>
          <p:cNvSpPr>
            <a:spLocks noGrp="1"/>
          </p:cNvSpPr>
          <p:nvPr>
            <p:ph type="dt" sz="half" idx="10"/>
          </p:nvPr>
        </p:nvSpPr>
        <p:spPr/>
        <p:txBody>
          <a:bodyPr/>
          <a:lstStyle>
            <a:lvl1pPr>
              <a:defRPr/>
            </a:lvl1pPr>
          </a:lstStyle>
          <a:p>
            <a:pPr>
              <a:defRPr/>
            </a:pPr>
            <a:fld id="{913FF162-08C6-4DC9-A0FD-B5D83B0933C2}" type="datetime1">
              <a:rPr lang="fr-FR" altLang="fr-FR"/>
              <a:pPr>
                <a:defRPr/>
              </a:pPr>
              <a:t>23/01/2018</a:t>
            </a:fld>
            <a:endParaRPr lang="fr-FR" altLang="fr-FR"/>
          </a:p>
        </p:txBody>
      </p:sp>
      <p:sp>
        <p:nvSpPr>
          <p:cNvPr id="3"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D63A6665-919F-463A-B36E-F6A6C691AFBB}" type="slidenum">
              <a:rPr lang="fr-FR" altLang="fr-FR"/>
              <a:pPr>
                <a:defRPr/>
              </a:pPr>
              <a:t>‹N°›</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extLst>
          </p:cNvPr>
          <p:cNvSpPr>
            <a:spLocks noGrp="1"/>
          </p:cNvSpPr>
          <p:nvPr>
            <p:ph type="dt" sz="half" idx="10"/>
          </p:nvPr>
        </p:nvSpPr>
        <p:spPr/>
        <p:txBody>
          <a:bodyPr/>
          <a:lstStyle>
            <a:lvl1pPr>
              <a:defRPr/>
            </a:lvl1pPr>
          </a:lstStyle>
          <a:p>
            <a:pPr>
              <a:defRPr/>
            </a:pPr>
            <a:fld id="{C30CB302-C619-4FC7-A79B-37629A903421}" type="datetime1">
              <a:rPr lang="fr-FR" altLang="fr-FR"/>
              <a:pPr>
                <a:defRPr/>
              </a:pPr>
              <a:t>23/01/2018</a:t>
            </a:fld>
            <a:endParaRPr lang="fr-FR" altLang="fr-FR"/>
          </a:p>
        </p:txBody>
      </p:sp>
      <p:sp>
        <p:nvSpPr>
          <p:cNvPr id="6"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83E47886-B287-42DF-87CB-91054C0A547B}" type="slidenum">
              <a:rPr lang="fr-FR" altLang="fr-FR"/>
              <a:pPr>
                <a:defRPr/>
              </a:pPr>
              <a:t>‹N°›</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extLst>
          </p:cNvPr>
          <p:cNvSpPr>
            <a:spLocks noGrp="1"/>
          </p:cNvSpPr>
          <p:nvPr>
            <p:ph type="dt" sz="half" idx="10"/>
          </p:nvPr>
        </p:nvSpPr>
        <p:spPr/>
        <p:txBody>
          <a:bodyPr/>
          <a:lstStyle>
            <a:lvl1pPr>
              <a:defRPr/>
            </a:lvl1pPr>
          </a:lstStyle>
          <a:p>
            <a:pPr>
              <a:defRPr/>
            </a:pPr>
            <a:fld id="{5EC6BB1B-EA7B-4BA8-B0FF-A8D837469268}" type="datetime1">
              <a:rPr lang="fr-FR" altLang="fr-FR"/>
              <a:pPr>
                <a:defRPr/>
              </a:pPr>
              <a:t>23/01/2018</a:t>
            </a:fld>
            <a:endParaRPr lang="fr-FR" altLang="fr-FR"/>
          </a:p>
        </p:txBody>
      </p:sp>
      <p:sp>
        <p:nvSpPr>
          <p:cNvPr id="6" name="Espace réservé du pied de page 4">
            <a:extLst>
              <a:ext uri="{FF2B5EF4-FFF2-40B4-BE49-F238E27FC236}"/>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extLst>
          </p:cNvPr>
          <p:cNvSpPr>
            <a:spLocks noGrp="1"/>
          </p:cNvSpPr>
          <p:nvPr>
            <p:ph type="sldNum" sz="quarter" idx="12"/>
          </p:nvPr>
        </p:nvSpPr>
        <p:spPr/>
        <p:txBody>
          <a:bodyPr/>
          <a:lstStyle>
            <a:lvl1pPr>
              <a:defRPr/>
            </a:lvl1pPr>
          </a:lstStyle>
          <a:p>
            <a:pPr>
              <a:defRPr/>
            </a:pPr>
            <a:fld id="{34AB576D-FD79-47D5-AA24-9B454F64F6D0}" type="slidenum">
              <a:rPr lang="fr-FR" altLang="fr-FR"/>
              <a:pPr>
                <a:defRPr/>
              </a:pPr>
              <a:t>‹N°›</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a:extLst>
              <a:ext uri="{FF2B5EF4-FFF2-40B4-BE49-F238E27FC236}"/>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Arial" panose="020B0604020202020204" pitchFamily="34" charset="0"/>
              </a:defRPr>
            </a:lvl1pPr>
          </a:lstStyle>
          <a:p>
            <a:pPr>
              <a:defRPr/>
            </a:pPr>
            <a:fld id="{9B3E8560-476D-4691-B1EA-A059C07F70F4}" type="datetime1">
              <a:rPr lang="fr-FR" altLang="fr-FR"/>
              <a:pPr>
                <a:defRPr/>
              </a:pPr>
              <a:t>23/01/2018</a:t>
            </a:fld>
            <a:endParaRPr lang="fr-FR" altLang="fr-FR"/>
          </a:p>
        </p:txBody>
      </p:sp>
      <p:sp>
        <p:nvSpPr>
          <p:cNvPr id="5" name="Espace réservé du pied de page 4">
            <a:extLst>
              <a:ext uri="{FF2B5EF4-FFF2-40B4-BE49-F238E27FC236}"/>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fr-FR"/>
          </a:p>
        </p:txBody>
      </p:sp>
      <p:sp>
        <p:nvSpPr>
          <p:cNvPr id="6" name="Espace réservé du numéro de diapositive 5">
            <a:extLst>
              <a:ext uri="{FF2B5EF4-FFF2-40B4-BE49-F238E27FC236}"/>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cs typeface="Arial" charset="0"/>
              </a:defRPr>
            </a:lvl1pPr>
          </a:lstStyle>
          <a:p>
            <a:pPr>
              <a:defRPr/>
            </a:pPr>
            <a:fld id="{9AA87F41-EAAF-49D7-B2F3-F26BD9B8A795}"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philippe.riviere@mines-paristech.fr"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5.emf"/><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ZoneTexte 3"/>
          <p:cNvSpPr txBox="1">
            <a:spLocks noChangeArrowheads="1"/>
          </p:cNvSpPr>
          <p:nvPr/>
        </p:nvSpPr>
        <p:spPr bwMode="auto">
          <a:xfrm>
            <a:off x="3779838" y="2781300"/>
            <a:ext cx="5184775" cy="830263"/>
          </a:xfrm>
          <a:prstGeom prst="rect">
            <a:avLst/>
          </a:prstGeom>
          <a:noFill/>
          <a:ln w="9525">
            <a:noFill/>
            <a:miter lim="800000"/>
            <a:headEnd/>
            <a:tailEnd/>
          </a:ln>
        </p:spPr>
        <p:txBody>
          <a:bodyPr>
            <a:spAutoFit/>
          </a:bodyPr>
          <a:lstStyle/>
          <a:p>
            <a:pPr algn="r" eaLnBrk="1" hangingPunct="1"/>
            <a:r>
              <a:rPr lang="fr-FR" altLang="fr-FR" sz="2400" b="1" dirty="0">
                <a:solidFill>
                  <a:srgbClr val="4F6569"/>
                </a:solidFill>
              </a:rPr>
              <a:t>LES RENDEZ-VOUS </a:t>
            </a:r>
            <a:br>
              <a:rPr lang="fr-FR" altLang="fr-FR" sz="2400" b="1" dirty="0">
                <a:solidFill>
                  <a:srgbClr val="4F6569"/>
                </a:solidFill>
              </a:rPr>
            </a:br>
            <a:r>
              <a:rPr lang="fr-FR" altLang="fr-FR" sz="2400" b="1" dirty="0">
                <a:solidFill>
                  <a:srgbClr val="4F6569"/>
                </a:solidFill>
              </a:rPr>
              <a:t>DU POLE CRISTAL</a:t>
            </a:r>
          </a:p>
        </p:txBody>
      </p:sp>
      <p:sp>
        <p:nvSpPr>
          <p:cNvPr id="2051" name="ZoneTexte 5"/>
          <p:cNvSpPr txBox="1">
            <a:spLocks noChangeArrowheads="1"/>
          </p:cNvSpPr>
          <p:nvPr/>
        </p:nvSpPr>
        <p:spPr bwMode="auto">
          <a:xfrm>
            <a:off x="4141788" y="4292600"/>
            <a:ext cx="4751387" cy="400050"/>
          </a:xfrm>
          <a:prstGeom prst="rect">
            <a:avLst/>
          </a:prstGeom>
          <a:noFill/>
          <a:ln w="9525">
            <a:noFill/>
            <a:miter lim="800000"/>
            <a:headEnd/>
            <a:tailEnd/>
          </a:ln>
        </p:spPr>
        <p:txBody>
          <a:bodyPr>
            <a:spAutoFit/>
          </a:bodyPr>
          <a:lstStyle/>
          <a:p>
            <a:pPr algn="r" eaLnBrk="1" hangingPunct="1"/>
            <a:r>
              <a:rPr lang="fr-FR" altLang="fr-FR" sz="2000">
                <a:solidFill>
                  <a:schemeClr val="bg1"/>
                </a:solidFill>
              </a:rPr>
              <a:t>28 Septembre 2017</a:t>
            </a:r>
          </a:p>
        </p:txBody>
      </p:sp>
      <p:sp>
        <p:nvSpPr>
          <p:cNvPr id="4" name="Rectangle 3"/>
          <p:cNvSpPr/>
          <p:nvPr/>
        </p:nvSpPr>
        <p:spPr>
          <a:xfrm>
            <a:off x="755576" y="4869160"/>
            <a:ext cx="7848872" cy="1754326"/>
          </a:xfrm>
          <a:prstGeom prst="rect">
            <a:avLst/>
          </a:prstGeom>
        </p:spPr>
        <p:txBody>
          <a:bodyPr wrap="square">
            <a:spAutoFit/>
          </a:bodyPr>
          <a:lstStyle/>
          <a:p>
            <a:r>
              <a:rPr lang="fr-FR" altLang="fr-FR" sz="2400" b="1" dirty="0" smtClean="0">
                <a:solidFill>
                  <a:srgbClr val="4F6569"/>
                </a:solidFill>
              </a:rPr>
              <a:t>Opportunité de développement d'une pompe à chaleur </a:t>
            </a:r>
            <a:r>
              <a:rPr lang="fr-FR" altLang="fr-FR" sz="2400" b="1" dirty="0" err="1" smtClean="0">
                <a:solidFill>
                  <a:srgbClr val="4F6569"/>
                </a:solidFill>
              </a:rPr>
              <a:t>BoostHeat</a:t>
            </a:r>
            <a:r>
              <a:rPr lang="fr-FR" altLang="fr-FR" sz="2400" b="1" dirty="0" smtClean="0">
                <a:solidFill>
                  <a:srgbClr val="4F6569"/>
                </a:solidFill>
              </a:rPr>
              <a:t> réversible</a:t>
            </a:r>
          </a:p>
          <a:p>
            <a:endParaRPr lang="fr-FR" altLang="fr-FR" sz="1000" b="1" dirty="0" smtClean="0">
              <a:solidFill>
                <a:srgbClr val="4F6569"/>
              </a:solidFill>
            </a:endParaRPr>
          </a:p>
          <a:p>
            <a:r>
              <a:rPr lang="fr-FR" altLang="fr-FR" sz="1000" b="1" dirty="0" smtClean="0">
                <a:solidFill>
                  <a:srgbClr val="4F6569"/>
                </a:solidFill>
              </a:rPr>
              <a:t>AUTHORS</a:t>
            </a:r>
          </a:p>
          <a:p>
            <a:r>
              <a:rPr lang="fr-FR" altLang="fr-FR" sz="1000" dirty="0" smtClean="0">
                <a:solidFill>
                  <a:srgbClr val="4F6569"/>
                </a:solidFill>
              </a:rPr>
              <a:t>Florian </a:t>
            </a:r>
            <a:r>
              <a:rPr lang="fr-FR" altLang="fr-FR" sz="1000" dirty="0" err="1" smtClean="0">
                <a:solidFill>
                  <a:srgbClr val="4F6569"/>
                </a:solidFill>
              </a:rPr>
              <a:t>Dittmann</a:t>
            </a:r>
            <a:r>
              <a:rPr lang="fr-FR" altLang="fr-FR" sz="1000" dirty="0" smtClean="0">
                <a:solidFill>
                  <a:srgbClr val="4F6569"/>
                </a:solidFill>
              </a:rPr>
              <a:t>, Centre Efficacité Energétique des Systèmes (CES), Mines </a:t>
            </a:r>
            <a:r>
              <a:rPr lang="fr-FR" altLang="fr-FR" sz="1000" dirty="0" err="1" smtClean="0">
                <a:solidFill>
                  <a:srgbClr val="4F6569"/>
                </a:solidFill>
              </a:rPr>
              <a:t>ParisTech</a:t>
            </a:r>
            <a:r>
              <a:rPr lang="fr-FR" altLang="fr-FR" sz="1000" dirty="0" smtClean="0">
                <a:solidFill>
                  <a:srgbClr val="4F6569"/>
                </a:solidFill>
              </a:rPr>
              <a:t>, PSL </a:t>
            </a:r>
            <a:r>
              <a:rPr lang="fr-FR" altLang="fr-FR" sz="1000" dirty="0" err="1" smtClean="0">
                <a:solidFill>
                  <a:srgbClr val="4F6569"/>
                </a:solidFill>
              </a:rPr>
              <a:t>Research</a:t>
            </a:r>
            <a:r>
              <a:rPr lang="fr-FR" altLang="fr-FR" sz="1000" dirty="0" smtClean="0">
                <a:solidFill>
                  <a:srgbClr val="4F6569"/>
                </a:solidFill>
              </a:rPr>
              <a:t> </a:t>
            </a:r>
            <a:r>
              <a:rPr lang="fr-FR" altLang="fr-FR" sz="1000" dirty="0" err="1" smtClean="0">
                <a:solidFill>
                  <a:srgbClr val="4F6569"/>
                </a:solidFill>
              </a:rPr>
              <a:t>University</a:t>
            </a:r>
            <a:endParaRPr lang="fr-FR" altLang="fr-FR" sz="1000" dirty="0" smtClean="0">
              <a:solidFill>
                <a:srgbClr val="4F6569"/>
              </a:solidFill>
            </a:endParaRPr>
          </a:p>
          <a:p>
            <a:r>
              <a:rPr lang="fr-FR" altLang="fr-FR" sz="1000" dirty="0" smtClean="0">
                <a:solidFill>
                  <a:srgbClr val="4F6569"/>
                </a:solidFill>
              </a:rPr>
              <a:t>Guillaume </a:t>
            </a:r>
            <a:r>
              <a:rPr lang="fr-FR" altLang="fr-FR" sz="1000" dirty="0" err="1" smtClean="0">
                <a:solidFill>
                  <a:srgbClr val="4F6569"/>
                </a:solidFill>
              </a:rPr>
              <a:t>Aniès</a:t>
            </a:r>
            <a:r>
              <a:rPr lang="fr-FR" altLang="fr-FR" sz="1000" dirty="0" smtClean="0">
                <a:solidFill>
                  <a:srgbClr val="4F6569"/>
                </a:solidFill>
              </a:rPr>
              <a:t>, </a:t>
            </a:r>
            <a:r>
              <a:rPr lang="fr-FR" altLang="fr-FR" sz="1000" dirty="0" err="1" smtClean="0">
                <a:solidFill>
                  <a:srgbClr val="4F6569"/>
                </a:solidFill>
              </a:rPr>
              <a:t>BoostHeat</a:t>
            </a:r>
            <a:endParaRPr lang="fr-FR" altLang="fr-FR" sz="1000" dirty="0" smtClean="0">
              <a:solidFill>
                <a:srgbClr val="4F6569"/>
              </a:solidFill>
            </a:endParaRPr>
          </a:p>
          <a:p>
            <a:r>
              <a:rPr lang="fr-FR" altLang="fr-FR" sz="1000" dirty="0" smtClean="0">
                <a:solidFill>
                  <a:srgbClr val="4F6569"/>
                </a:solidFill>
              </a:rPr>
              <a:t>Philippe Rivière , Centre Efficacité Energétique des Systèmes (CES), Mines </a:t>
            </a:r>
            <a:r>
              <a:rPr lang="fr-FR" altLang="fr-FR" sz="1000" dirty="0" err="1" smtClean="0">
                <a:solidFill>
                  <a:srgbClr val="4F6569"/>
                </a:solidFill>
              </a:rPr>
              <a:t>ParisTech</a:t>
            </a:r>
            <a:r>
              <a:rPr lang="fr-FR" altLang="fr-FR" sz="1000" dirty="0" smtClean="0">
                <a:solidFill>
                  <a:srgbClr val="4F6569"/>
                </a:solidFill>
              </a:rPr>
              <a:t>, PSL </a:t>
            </a:r>
            <a:r>
              <a:rPr lang="fr-FR" altLang="fr-FR" sz="1000" dirty="0" err="1" smtClean="0">
                <a:solidFill>
                  <a:srgbClr val="4F6569"/>
                </a:solidFill>
              </a:rPr>
              <a:t>Research</a:t>
            </a:r>
            <a:r>
              <a:rPr lang="fr-FR" altLang="fr-FR" sz="1000" dirty="0" smtClean="0">
                <a:solidFill>
                  <a:srgbClr val="4F6569"/>
                </a:solidFill>
              </a:rPr>
              <a:t> </a:t>
            </a:r>
            <a:r>
              <a:rPr lang="fr-FR" altLang="fr-FR" sz="1000" dirty="0" err="1" smtClean="0">
                <a:solidFill>
                  <a:srgbClr val="4F6569"/>
                </a:solidFill>
              </a:rPr>
              <a:t>University</a:t>
            </a:r>
            <a:endParaRPr lang="fr-FR" altLang="fr-FR" sz="1000" dirty="0" smtClean="0">
              <a:solidFill>
                <a:srgbClr val="4F6569"/>
              </a:solidFill>
            </a:endParaRPr>
          </a:p>
          <a:p>
            <a:r>
              <a:rPr lang="fr-FR" altLang="fr-FR" sz="1000" b="1" dirty="0" smtClean="0">
                <a:solidFill>
                  <a:srgbClr val="4F6569"/>
                </a:solidFill>
              </a:rPr>
              <a:t>Contact: </a:t>
            </a:r>
            <a:r>
              <a:rPr lang="fr-FR" altLang="fr-FR" sz="1000" b="1" dirty="0" smtClean="0">
                <a:solidFill>
                  <a:srgbClr val="4F6569"/>
                </a:solidFill>
                <a:hlinkClick r:id="rId4"/>
              </a:rPr>
              <a:t>philippe.riviere@mines-paristech.fr</a:t>
            </a:r>
            <a:endParaRPr lang="fr-FR" altLang="fr-FR" sz="1000" b="1" dirty="0">
              <a:solidFill>
                <a:srgbClr val="4F656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Dimensionnement</a:t>
            </a:r>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10</a:t>
            </a:fld>
            <a:endParaRPr lang="fr-FR" altLang="fr-FR" sz="1600" b="1">
              <a:solidFill>
                <a:srgbClr val="4F6569"/>
              </a:solidFill>
            </a:endParaRPr>
          </a:p>
        </p:txBody>
      </p:sp>
      <p:graphicFrame>
        <p:nvGraphicFramePr>
          <p:cNvPr id="7" name="Tableau 6"/>
          <p:cNvGraphicFramePr>
            <a:graphicFrameLocks noGrp="1"/>
          </p:cNvGraphicFramePr>
          <p:nvPr/>
        </p:nvGraphicFramePr>
        <p:xfrm>
          <a:off x="1331640" y="2276872"/>
          <a:ext cx="6377510" cy="4000470"/>
        </p:xfrm>
        <a:graphic>
          <a:graphicData uri="http://schemas.openxmlformats.org/drawingml/2006/table">
            <a:tbl>
              <a:tblPr/>
              <a:tblGrid>
                <a:gridCol w="576000"/>
                <a:gridCol w="440302"/>
                <a:gridCol w="720000"/>
                <a:gridCol w="440302"/>
                <a:gridCol w="720000"/>
                <a:gridCol w="440302"/>
                <a:gridCol w="720000"/>
                <a:gridCol w="440302"/>
                <a:gridCol w="720000"/>
                <a:gridCol w="440302"/>
                <a:gridCol w="720000"/>
              </a:tblGrid>
              <a:tr h="152210">
                <a:tc rowSpan="2">
                  <a:txBody>
                    <a:bodyPr/>
                    <a:lstStyle/>
                    <a:p>
                      <a:pPr indent="0" algn="ctr">
                        <a:spcAft>
                          <a:spcPts val="0"/>
                        </a:spcAft>
                      </a:pPr>
                      <a:endParaRPr lang="fr-FR" sz="800" dirty="0">
                        <a:latin typeface="Calibri"/>
                        <a:ea typeface="Times New Roman"/>
                        <a:cs typeface="Times New Roman"/>
                      </a:endParaRPr>
                    </a:p>
                  </a:txBody>
                  <a:tcPr marL="35516" marR="355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gridSpan="2">
                  <a:txBody>
                    <a:bodyPr/>
                    <a:lstStyle/>
                    <a:p>
                      <a:pPr indent="0" algn="ctr">
                        <a:spcAft>
                          <a:spcPts val="0"/>
                        </a:spcAft>
                      </a:pPr>
                      <a:r>
                        <a:rPr lang="fr-FR" sz="800" b="1">
                          <a:solidFill>
                            <a:srgbClr val="000000"/>
                          </a:solidFill>
                          <a:latin typeface="Calibri"/>
                          <a:ea typeface="Times New Roman"/>
                          <a:cs typeface="Calibri"/>
                        </a:rPr>
                        <a:t>PAC électrique</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fr-FR"/>
                    </a:p>
                  </a:txBody>
                  <a:tcPr/>
                </a:tc>
                <a:tc gridSpan="2">
                  <a:txBody>
                    <a:bodyPr/>
                    <a:lstStyle/>
                    <a:p>
                      <a:pPr indent="0" algn="ctr">
                        <a:spcAft>
                          <a:spcPts val="0"/>
                        </a:spcAft>
                      </a:pPr>
                      <a:r>
                        <a:rPr lang="fr-FR" sz="800" b="1">
                          <a:solidFill>
                            <a:srgbClr val="000000"/>
                          </a:solidFill>
                          <a:latin typeface="Calibri"/>
                          <a:ea typeface="Times New Roman"/>
                          <a:cs typeface="Calibri"/>
                        </a:rPr>
                        <a:t>PAC VRF</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fr-FR"/>
                    </a:p>
                  </a:txBody>
                  <a:tcPr/>
                </a:tc>
                <a:tc gridSpan="2">
                  <a:txBody>
                    <a:bodyPr/>
                    <a:lstStyle/>
                    <a:p>
                      <a:pPr indent="0" algn="ctr">
                        <a:spcAft>
                          <a:spcPts val="0"/>
                        </a:spcAft>
                      </a:pPr>
                      <a:r>
                        <a:rPr lang="fr-FR" sz="800" b="1" dirty="0">
                          <a:solidFill>
                            <a:srgbClr val="000000"/>
                          </a:solidFill>
                          <a:latin typeface="Calibri"/>
                          <a:ea typeface="Times New Roman"/>
                          <a:cs typeface="Calibri"/>
                        </a:rPr>
                        <a:t>Absorption</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fr-FR"/>
                    </a:p>
                  </a:txBody>
                  <a:tcPr/>
                </a:tc>
                <a:tc gridSpan="2">
                  <a:txBody>
                    <a:bodyPr/>
                    <a:lstStyle/>
                    <a:p>
                      <a:pPr indent="0" algn="ctr">
                        <a:spcAft>
                          <a:spcPts val="0"/>
                        </a:spcAft>
                      </a:pPr>
                      <a:r>
                        <a:rPr lang="fr-FR" sz="800" b="1">
                          <a:solidFill>
                            <a:srgbClr val="000000"/>
                          </a:solidFill>
                          <a:latin typeface="Calibri"/>
                          <a:ea typeface="Times New Roman"/>
                          <a:cs typeface="Calibri"/>
                        </a:rPr>
                        <a:t>Moteur Gaz</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fr-FR"/>
                    </a:p>
                  </a:txBody>
                  <a:tcPr/>
                </a:tc>
                <a:tc gridSpan="2">
                  <a:txBody>
                    <a:bodyPr/>
                    <a:lstStyle/>
                    <a:p>
                      <a:pPr indent="0" algn="ctr">
                        <a:spcAft>
                          <a:spcPts val="0"/>
                        </a:spcAft>
                      </a:pPr>
                      <a:r>
                        <a:rPr lang="fr-FR" sz="800" b="1">
                          <a:solidFill>
                            <a:srgbClr val="000000"/>
                          </a:solidFill>
                          <a:latin typeface="Calibri"/>
                          <a:ea typeface="Times New Roman"/>
                          <a:cs typeface="Calibri"/>
                        </a:rPr>
                        <a:t>boostHEAT</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hMerge="1">
                  <a:txBody>
                    <a:bodyPr/>
                    <a:lstStyle/>
                    <a:p>
                      <a:endParaRPr lang="fr-FR"/>
                    </a:p>
                  </a:txBody>
                  <a:tcPr/>
                </a:tc>
              </a:tr>
              <a:tr h="180000">
                <a:tc vMerge="1">
                  <a:txBody>
                    <a:bodyPr/>
                    <a:lstStyle/>
                    <a:p>
                      <a:endParaRPr lang="fr-FR"/>
                    </a:p>
                  </a:txBody>
                  <a:tcPr/>
                </a:tc>
                <a:tc>
                  <a:txBody>
                    <a:bodyPr/>
                    <a:lstStyle/>
                    <a:p>
                      <a:pPr indent="0" algn="ctr">
                        <a:spcAft>
                          <a:spcPts val="0"/>
                        </a:spcAft>
                      </a:pPr>
                      <a:r>
                        <a:rPr lang="fr-FR" sz="800" dirty="0" err="1">
                          <a:solidFill>
                            <a:srgbClr val="000000"/>
                          </a:solidFill>
                          <a:latin typeface="Calibri"/>
                          <a:ea typeface="Times New Roman"/>
                          <a:cs typeface="Calibri"/>
                        </a:rPr>
                        <a:t>ninst</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indent="0" algn="ctr">
                        <a:spcAft>
                          <a:spcPts val="0"/>
                        </a:spcAft>
                      </a:pPr>
                      <a:r>
                        <a:rPr lang="fr-FR" sz="800" dirty="0" err="1">
                          <a:solidFill>
                            <a:srgbClr val="000000"/>
                          </a:solidFill>
                          <a:latin typeface="Calibri"/>
                          <a:ea typeface="Times New Roman"/>
                          <a:cs typeface="Calibri"/>
                        </a:rPr>
                        <a:t>pdisp</a:t>
                      </a:r>
                      <a:r>
                        <a:rPr lang="fr-FR" sz="800" dirty="0">
                          <a:solidFill>
                            <a:srgbClr val="000000"/>
                          </a:solidFill>
                          <a:latin typeface="Calibri"/>
                          <a:ea typeface="Times New Roman"/>
                          <a:cs typeface="Calibri"/>
                        </a:rPr>
                        <a:t>/ </a:t>
                      </a:r>
                      <a:r>
                        <a:rPr lang="fr-FR" sz="800" dirty="0" err="1">
                          <a:solidFill>
                            <a:srgbClr val="000000"/>
                          </a:solidFill>
                          <a:latin typeface="Calibri"/>
                          <a:ea typeface="Times New Roman"/>
                          <a:cs typeface="Calibri"/>
                        </a:rPr>
                        <a:t>bmax</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indent="0" algn="ctr">
                        <a:spcAft>
                          <a:spcPts val="0"/>
                        </a:spcAft>
                      </a:pPr>
                      <a:r>
                        <a:rPr lang="fr-FR" sz="800" dirty="0" err="1">
                          <a:solidFill>
                            <a:srgbClr val="000000"/>
                          </a:solidFill>
                          <a:latin typeface="Calibri"/>
                          <a:ea typeface="Times New Roman"/>
                          <a:cs typeface="Calibri"/>
                        </a:rPr>
                        <a:t>ninst</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indent="0" algn="ctr">
                        <a:spcAft>
                          <a:spcPts val="0"/>
                        </a:spcAft>
                      </a:pPr>
                      <a:r>
                        <a:rPr lang="fr-FR" sz="800" dirty="0" err="1">
                          <a:solidFill>
                            <a:srgbClr val="000000"/>
                          </a:solidFill>
                          <a:latin typeface="Calibri"/>
                          <a:ea typeface="Times New Roman"/>
                          <a:cs typeface="Calibri"/>
                        </a:rPr>
                        <a:t>pdisp</a:t>
                      </a:r>
                      <a:r>
                        <a:rPr lang="fr-FR" sz="800" dirty="0">
                          <a:solidFill>
                            <a:srgbClr val="000000"/>
                          </a:solidFill>
                          <a:latin typeface="Calibri"/>
                          <a:ea typeface="Times New Roman"/>
                          <a:cs typeface="Calibri"/>
                        </a:rPr>
                        <a:t>/ </a:t>
                      </a:r>
                      <a:r>
                        <a:rPr lang="fr-FR" sz="800" dirty="0" err="1">
                          <a:solidFill>
                            <a:srgbClr val="000000"/>
                          </a:solidFill>
                          <a:latin typeface="Calibri"/>
                          <a:ea typeface="Times New Roman"/>
                          <a:cs typeface="Calibri"/>
                        </a:rPr>
                        <a:t>bmax</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indent="0" algn="ctr">
                        <a:spcAft>
                          <a:spcPts val="0"/>
                        </a:spcAft>
                      </a:pPr>
                      <a:r>
                        <a:rPr lang="fr-FR" sz="800" dirty="0" err="1">
                          <a:solidFill>
                            <a:srgbClr val="000000"/>
                          </a:solidFill>
                          <a:latin typeface="Calibri"/>
                          <a:ea typeface="Times New Roman"/>
                          <a:cs typeface="Calibri"/>
                        </a:rPr>
                        <a:t>ninst</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indent="0" algn="ctr">
                        <a:spcAft>
                          <a:spcPts val="0"/>
                        </a:spcAft>
                      </a:pPr>
                      <a:r>
                        <a:rPr lang="fr-FR" sz="800" dirty="0" err="1">
                          <a:solidFill>
                            <a:srgbClr val="000000"/>
                          </a:solidFill>
                          <a:latin typeface="Calibri"/>
                          <a:ea typeface="Times New Roman"/>
                          <a:cs typeface="Calibri"/>
                        </a:rPr>
                        <a:t>pdisp</a:t>
                      </a:r>
                      <a:r>
                        <a:rPr lang="fr-FR" sz="800" dirty="0">
                          <a:solidFill>
                            <a:srgbClr val="000000"/>
                          </a:solidFill>
                          <a:latin typeface="Calibri"/>
                          <a:ea typeface="Times New Roman"/>
                          <a:cs typeface="Calibri"/>
                        </a:rPr>
                        <a:t>/ </a:t>
                      </a:r>
                      <a:r>
                        <a:rPr lang="fr-FR" sz="800" dirty="0" err="1">
                          <a:solidFill>
                            <a:srgbClr val="000000"/>
                          </a:solidFill>
                          <a:latin typeface="Calibri"/>
                          <a:ea typeface="Times New Roman"/>
                          <a:cs typeface="Calibri"/>
                        </a:rPr>
                        <a:t>bmax</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indent="0" algn="ctr">
                        <a:spcAft>
                          <a:spcPts val="0"/>
                        </a:spcAft>
                      </a:pPr>
                      <a:r>
                        <a:rPr lang="fr-FR" sz="800" dirty="0" err="1">
                          <a:solidFill>
                            <a:srgbClr val="000000"/>
                          </a:solidFill>
                          <a:latin typeface="Calibri"/>
                          <a:ea typeface="Times New Roman"/>
                          <a:cs typeface="Calibri"/>
                        </a:rPr>
                        <a:t>ninst</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indent="0" algn="ctr">
                        <a:spcAft>
                          <a:spcPts val="0"/>
                        </a:spcAft>
                      </a:pPr>
                      <a:r>
                        <a:rPr lang="fr-FR" sz="800" dirty="0" err="1">
                          <a:solidFill>
                            <a:srgbClr val="000000"/>
                          </a:solidFill>
                          <a:latin typeface="Calibri"/>
                          <a:ea typeface="Times New Roman"/>
                          <a:cs typeface="Calibri"/>
                        </a:rPr>
                        <a:t>pdisp</a:t>
                      </a:r>
                      <a:r>
                        <a:rPr lang="fr-FR" sz="800" dirty="0">
                          <a:solidFill>
                            <a:srgbClr val="000000"/>
                          </a:solidFill>
                          <a:latin typeface="Calibri"/>
                          <a:ea typeface="Times New Roman"/>
                          <a:cs typeface="Calibri"/>
                        </a:rPr>
                        <a:t>/ </a:t>
                      </a:r>
                      <a:r>
                        <a:rPr lang="fr-FR" sz="800" dirty="0" err="1">
                          <a:solidFill>
                            <a:srgbClr val="000000"/>
                          </a:solidFill>
                          <a:latin typeface="Calibri"/>
                          <a:ea typeface="Times New Roman"/>
                          <a:cs typeface="Calibri"/>
                        </a:rPr>
                        <a:t>bmax</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indent="0" algn="ctr">
                        <a:spcAft>
                          <a:spcPts val="0"/>
                        </a:spcAft>
                      </a:pPr>
                      <a:r>
                        <a:rPr lang="fr-FR" sz="800" dirty="0" err="1">
                          <a:solidFill>
                            <a:srgbClr val="000000"/>
                          </a:solidFill>
                          <a:latin typeface="Calibri"/>
                          <a:ea typeface="Times New Roman"/>
                          <a:cs typeface="Calibri"/>
                        </a:rPr>
                        <a:t>ninst</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indent="0" algn="ctr">
                        <a:spcAft>
                          <a:spcPts val="0"/>
                        </a:spcAft>
                      </a:pPr>
                      <a:r>
                        <a:rPr lang="fr-FR" sz="800" dirty="0" err="1">
                          <a:solidFill>
                            <a:srgbClr val="000000"/>
                          </a:solidFill>
                          <a:latin typeface="Calibri"/>
                          <a:ea typeface="Times New Roman"/>
                          <a:cs typeface="Calibri"/>
                        </a:rPr>
                        <a:t>pdisp</a:t>
                      </a:r>
                      <a:r>
                        <a:rPr lang="fr-FR" sz="800" dirty="0">
                          <a:solidFill>
                            <a:srgbClr val="000000"/>
                          </a:solidFill>
                          <a:latin typeface="Calibri"/>
                          <a:ea typeface="Times New Roman"/>
                          <a:cs typeface="Calibri"/>
                        </a:rPr>
                        <a:t>/ </a:t>
                      </a:r>
                      <a:r>
                        <a:rPr lang="fr-FR" sz="800" dirty="0" err="1">
                          <a:solidFill>
                            <a:srgbClr val="000000"/>
                          </a:solidFill>
                          <a:latin typeface="Calibri"/>
                          <a:ea typeface="Times New Roman"/>
                          <a:cs typeface="Calibri"/>
                        </a:rPr>
                        <a:t>bmax</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r>
              <a:tr h="152210">
                <a:tc>
                  <a:txBody>
                    <a:bodyPr/>
                    <a:lstStyle/>
                    <a:p>
                      <a:pPr indent="-40640" algn="ctr">
                        <a:spcAft>
                          <a:spcPts val="0"/>
                        </a:spcAft>
                      </a:pPr>
                      <a:r>
                        <a:rPr lang="fr-FR" sz="800" dirty="0" smtClean="0">
                          <a:solidFill>
                            <a:srgbClr val="000000"/>
                          </a:solidFill>
                          <a:latin typeface="Calibri"/>
                          <a:ea typeface="Times New Roman"/>
                          <a:cs typeface="Times New Roman"/>
                        </a:rPr>
                        <a:t>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1.06</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1.15</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1.69</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1.27</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1.95</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err="1" smtClean="0">
                          <a:solidFill>
                            <a:srgbClr val="000000"/>
                          </a:solidFill>
                          <a:latin typeface="Calibri"/>
                          <a:ea typeface="Times New Roman"/>
                          <a:cs typeface="Times New Roman"/>
                        </a:rPr>
                        <a:t>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1.79</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0.98</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1.58</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1.18</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1.80</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smtClean="0">
                          <a:solidFill>
                            <a:srgbClr val="000000"/>
                          </a:solidFill>
                          <a:latin typeface="Calibri"/>
                          <a:ea typeface="Times New Roman"/>
                          <a:cs typeface="Times New Roman"/>
                        </a:rPr>
                        <a:t>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0.92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1.02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1.68</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1.21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1.90</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err="1" smtClean="0">
                          <a:solidFill>
                            <a:srgbClr val="000000"/>
                          </a:solidFill>
                          <a:latin typeface="Calibri"/>
                          <a:ea typeface="Times New Roman"/>
                          <a:cs typeface="Times New Roman"/>
                        </a:rPr>
                        <a:t>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1.97</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1.08</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1.56</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1.31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1.82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smtClean="0">
                          <a:solidFill>
                            <a:srgbClr val="000000"/>
                          </a:solidFill>
                          <a:latin typeface="Calibri"/>
                          <a:ea typeface="Times New Roman"/>
                          <a:cs typeface="Times New Roman"/>
                        </a:rPr>
                        <a:t>NICRT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1.04</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1.13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1.31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0.92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3</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1.50</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err="1" smtClean="0">
                          <a:solidFill>
                            <a:srgbClr val="000000"/>
                          </a:solidFill>
                          <a:latin typeface="Calibri"/>
                          <a:ea typeface="Times New Roman"/>
                          <a:cs typeface="Times New Roman"/>
                        </a:rPr>
                        <a:t>NICReel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1.41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1.03</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3</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1.20</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0.94</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3</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1.37</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smtClean="0">
                          <a:solidFill>
                            <a:srgbClr val="000000"/>
                          </a:solidFill>
                          <a:latin typeface="Calibri"/>
                          <a:ea typeface="Times New Roman"/>
                          <a:cs typeface="Times New Roman"/>
                        </a:rPr>
                        <a:t>NIPRT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1.07</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1.16</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3</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1.30</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0.96</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1.00</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820">
                <a:tc>
                  <a:txBody>
                    <a:bodyPr/>
                    <a:lstStyle/>
                    <a:p>
                      <a:pPr indent="-40640" algn="ctr">
                        <a:spcAft>
                          <a:spcPts val="0"/>
                        </a:spcAft>
                      </a:pPr>
                      <a:r>
                        <a:rPr lang="fr-FR" sz="800" dirty="0" err="1" smtClean="0">
                          <a:solidFill>
                            <a:srgbClr val="000000"/>
                          </a:solidFill>
                          <a:latin typeface="Calibri"/>
                          <a:ea typeface="Times New Roman"/>
                          <a:cs typeface="Times New Roman"/>
                        </a:rPr>
                        <a:t>NIPReel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1.45</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1.06</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1.19</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0.97</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1.37</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52210">
                <a:tc>
                  <a:txBody>
                    <a:bodyPr/>
                    <a:lstStyle/>
                    <a:p>
                      <a:pPr indent="-40640" algn="ctr">
                        <a:spcAft>
                          <a:spcPts val="0"/>
                        </a:spcAft>
                      </a:pPr>
                      <a:r>
                        <a:rPr lang="fr-FR" sz="800" dirty="0" smtClean="0">
                          <a:solidFill>
                            <a:srgbClr val="000000"/>
                          </a:solidFill>
                          <a:latin typeface="Calibri"/>
                          <a:ea typeface="Times New Roman"/>
                          <a:cs typeface="Times New Roman"/>
                        </a:rPr>
                        <a:t>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1.79</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1.92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1.32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1.10</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1.55</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err="1" smtClean="0">
                          <a:solidFill>
                            <a:srgbClr val="000000"/>
                          </a:solidFill>
                          <a:latin typeface="Calibri"/>
                          <a:ea typeface="Times New Roman"/>
                          <a:cs typeface="Times New Roman"/>
                        </a:rPr>
                        <a:t>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1.43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1.57</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1.18</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0.95</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1.36</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smtClean="0">
                          <a:solidFill>
                            <a:srgbClr val="000000"/>
                          </a:solidFill>
                          <a:latin typeface="Calibri"/>
                          <a:ea typeface="Times New Roman"/>
                          <a:cs typeface="Times New Roman"/>
                        </a:rPr>
                        <a:t>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1.61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1.74</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1.30</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0.96</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1.50</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err="1" smtClean="0">
                          <a:solidFill>
                            <a:srgbClr val="000000"/>
                          </a:solidFill>
                          <a:latin typeface="Calibri"/>
                          <a:ea typeface="Times New Roman"/>
                          <a:cs typeface="Times New Roman"/>
                        </a:rPr>
                        <a:t>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1.60</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1.74</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1.13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1.04</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1.35</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smtClean="0">
                          <a:solidFill>
                            <a:srgbClr val="000000"/>
                          </a:solidFill>
                          <a:latin typeface="Calibri"/>
                          <a:ea typeface="Times New Roman"/>
                          <a:cs typeface="Times New Roman"/>
                        </a:rPr>
                        <a:t>NICRT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1.01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1.09</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1.55</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1.24</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1.81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err="1" smtClean="0">
                          <a:solidFill>
                            <a:srgbClr val="000000"/>
                          </a:solidFill>
                          <a:latin typeface="Calibri"/>
                          <a:ea typeface="Times New Roman"/>
                          <a:cs typeface="Times New Roman"/>
                        </a:rPr>
                        <a:t>NICReel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1.80</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1.96</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1.41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1.19</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1.64</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smtClean="0">
                          <a:solidFill>
                            <a:srgbClr val="000000"/>
                          </a:solidFill>
                          <a:latin typeface="Calibri"/>
                          <a:ea typeface="Times New Roman"/>
                          <a:cs typeface="Times New Roman"/>
                        </a:rPr>
                        <a:t>NIPRT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1.08</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1.16</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1.60</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1.34</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1.88</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820">
                <a:tc>
                  <a:txBody>
                    <a:bodyPr/>
                    <a:lstStyle/>
                    <a:p>
                      <a:pPr indent="-40640" algn="ctr">
                        <a:spcAft>
                          <a:spcPts val="0"/>
                        </a:spcAft>
                      </a:pPr>
                      <a:r>
                        <a:rPr lang="fr-FR" sz="800" dirty="0" err="1" smtClean="0">
                          <a:solidFill>
                            <a:srgbClr val="000000"/>
                          </a:solidFill>
                          <a:latin typeface="Calibri"/>
                          <a:ea typeface="Times New Roman"/>
                          <a:cs typeface="Times New Roman"/>
                        </a:rPr>
                        <a:t>NIPReel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1.93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1.05</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1.44</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1.27</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1.70</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52210">
                <a:tc>
                  <a:txBody>
                    <a:bodyPr/>
                    <a:lstStyle/>
                    <a:p>
                      <a:pPr indent="-40640" algn="ctr">
                        <a:spcAft>
                          <a:spcPts val="0"/>
                        </a:spcAft>
                      </a:pPr>
                      <a:r>
                        <a:rPr lang="fr-FR" sz="800" dirty="0" smtClean="0">
                          <a:solidFill>
                            <a:srgbClr val="000000"/>
                          </a:solidFill>
                          <a:latin typeface="Calibri"/>
                          <a:ea typeface="Times New Roman"/>
                          <a:cs typeface="Times New Roman"/>
                        </a:rPr>
                        <a:t>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1.55</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1.64</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1.05</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1.93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1.26</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err="1" smtClean="0">
                          <a:solidFill>
                            <a:srgbClr val="000000"/>
                          </a:solidFill>
                          <a:latin typeface="Calibri"/>
                          <a:ea typeface="Times New Roman"/>
                          <a:cs typeface="Times New Roman"/>
                        </a:rPr>
                        <a:t>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1.21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1.32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1.73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1.58</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1.03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smtClean="0">
                          <a:solidFill>
                            <a:srgbClr val="000000"/>
                          </a:solidFill>
                          <a:latin typeface="Calibri"/>
                          <a:ea typeface="Times New Roman"/>
                          <a:cs typeface="Times New Roman"/>
                        </a:rPr>
                        <a:t>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1.38</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1.45</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1.82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1.73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1.05</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err="1" smtClean="0">
                          <a:solidFill>
                            <a:srgbClr val="000000"/>
                          </a:solidFill>
                          <a:latin typeface="Calibri"/>
                          <a:ea typeface="Times New Roman"/>
                          <a:cs typeface="Times New Roman"/>
                        </a:rPr>
                        <a:t>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1.03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1.13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1.48</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1.35</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1.76</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smtClean="0">
                          <a:solidFill>
                            <a:srgbClr val="000000"/>
                          </a:solidFill>
                          <a:latin typeface="Calibri"/>
                          <a:ea typeface="Times New Roman"/>
                          <a:cs typeface="Times New Roman"/>
                        </a:rPr>
                        <a:t>NICRT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1.29</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1.36</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1.72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1.62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1.98</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err="1" smtClean="0">
                          <a:solidFill>
                            <a:srgbClr val="000000"/>
                          </a:solidFill>
                          <a:latin typeface="Calibri"/>
                          <a:ea typeface="Times New Roman"/>
                          <a:cs typeface="Times New Roman"/>
                        </a:rPr>
                        <a:t>NICReel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1.94</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1.06</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1.39</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1.26</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1.65</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smtClean="0">
                          <a:solidFill>
                            <a:srgbClr val="000000"/>
                          </a:solidFill>
                          <a:latin typeface="Calibri"/>
                          <a:ea typeface="Times New Roman"/>
                          <a:cs typeface="Times New Roman"/>
                        </a:rPr>
                        <a:t>NIPRT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1.90</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1.02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1.43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1.16</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1.68</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210">
                <a:tc>
                  <a:txBody>
                    <a:bodyPr/>
                    <a:lstStyle/>
                    <a:p>
                      <a:pPr indent="-40640" algn="ctr">
                        <a:spcAft>
                          <a:spcPts val="0"/>
                        </a:spcAft>
                      </a:pPr>
                      <a:r>
                        <a:rPr lang="fr-FR" sz="800" dirty="0" err="1" smtClean="0">
                          <a:solidFill>
                            <a:srgbClr val="000000"/>
                          </a:solidFill>
                          <a:latin typeface="Calibri"/>
                          <a:ea typeface="Times New Roman"/>
                          <a:cs typeface="Times New Roman"/>
                        </a:rPr>
                        <a:t>NIPReel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1.72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1.88</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1.23</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1.12</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Calibri"/>
                        </a:rPr>
                        <a:t>2</a:t>
                      </a:r>
                      <a:endParaRPr lang="fr-FR" sz="80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Calibri"/>
                        </a:rPr>
                        <a:t>1.46</a:t>
                      </a:r>
                      <a:endParaRPr lang="fr-FR" sz="800" dirty="0">
                        <a:latin typeface="Calibri"/>
                        <a:ea typeface="Times New Roman"/>
                        <a:cs typeface="Times New Roman"/>
                      </a:endParaRPr>
                    </a:p>
                  </a:txBody>
                  <a:tcPr marL="35516" marR="3551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Chauffage – COP</a:t>
            </a:r>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11</a:t>
            </a:fld>
            <a:endParaRPr lang="fr-FR" altLang="fr-FR" sz="1600" b="1">
              <a:solidFill>
                <a:srgbClr val="4F6569"/>
              </a:solidFill>
            </a:endParaRPr>
          </a:p>
        </p:txBody>
      </p:sp>
      <p:pic>
        <p:nvPicPr>
          <p:cNvPr id="8" name="Picture 2" descr="COPs_Commerce"/>
          <p:cNvPicPr>
            <a:picLocks noChangeAspect="1" noChangeArrowheads="1"/>
          </p:cNvPicPr>
          <p:nvPr/>
        </p:nvPicPr>
        <p:blipFill>
          <a:blip r:embed="rId3" cstate="print"/>
          <a:srcRect/>
          <a:stretch>
            <a:fillRect/>
          </a:stretch>
        </p:blipFill>
        <p:spPr bwMode="auto">
          <a:xfrm>
            <a:off x="4500000" y="3860768"/>
            <a:ext cx="3005101" cy="2251200"/>
          </a:xfrm>
          <a:prstGeom prst="rect">
            <a:avLst/>
          </a:prstGeom>
          <a:noFill/>
          <a:ln w="9525">
            <a:noFill/>
            <a:miter lim="800000"/>
            <a:headEnd/>
            <a:tailEnd/>
          </a:ln>
        </p:spPr>
      </p:pic>
      <p:pic>
        <p:nvPicPr>
          <p:cNvPr id="9" name="Picture 4" descr="COPs_Hotel"/>
          <p:cNvPicPr>
            <a:picLocks noChangeAspect="1" noChangeArrowheads="1"/>
          </p:cNvPicPr>
          <p:nvPr/>
        </p:nvPicPr>
        <p:blipFill>
          <a:blip r:embed="rId4" cstate="print"/>
          <a:srcRect/>
          <a:stretch>
            <a:fillRect/>
          </a:stretch>
        </p:blipFill>
        <p:spPr bwMode="auto">
          <a:xfrm>
            <a:off x="4447219" y="1340768"/>
            <a:ext cx="3005101" cy="2251200"/>
          </a:xfrm>
          <a:prstGeom prst="rect">
            <a:avLst/>
          </a:prstGeom>
          <a:noFill/>
          <a:ln w="9525">
            <a:noFill/>
            <a:miter lim="800000"/>
            <a:headEnd/>
            <a:tailEnd/>
          </a:ln>
        </p:spPr>
      </p:pic>
      <p:pic>
        <p:nvPicPr>
          <p:cNvPr id="10" name="Picture 5" descr="COPs_Bureau"/>
          <p:cNvPicPr>
            <a:picLocks noChangeAspect="1" noChangeArrowheads="1"/>
          </p:cNvPicPr>
          <p:nvPr/>
        </p:nvPicPr>
        <p:blipFill>
          <a:blip r:embed="rId5" cstate="print"/>
          <a:srcRect/>
          <a:stretch>
            <a:fillRect/>
          </a:stretch>
        </p:blipFill>
        <p:spPr bwMode="auto">
          <a:xfrm>
            <a:off x="1620000" y="3860768"/>
            <a:ext cx="3005101" cy="2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Chauffage – coûts d’exploitation</a:t>
            </a:r>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12</a:t>
            </a:fld>
            <a:endParaRPr lang="fr-FR" altLang="fr-FR" sz="1600" b="1">
              <a:solidFill>
                <a:srgbClr val="4F6569"/>
              </a:solidFill>
            </a:endParaRPr>
          </a:p>
        </p:txBody>
      </p:sp>
      <p:pic>
        <p:nvPicPr>
          <p:cNvPr id="11" name="Picture 3" descr="coutexchauf_Commerce"/>
          <p:cNvPicPr>
            <a:picLocks noChangeAspect="1" noChangeArrowheads="1"/>
          </p:cNvPicPr>
          <p:nvPr/>
        </p:nvPicPr>
        <p:blipFill>
          <a:blip r:embed="rId3" cstate="print"/>
          <a:srcRect/>
          <a:stretch>
            <a:fillRect/>
          </a:stretch>
        </p:blipFill>
        <p:spPr bwMode="auto">
          <a:xfrm>
            <a:off x="4500000" y="3754852"/>
            <a:ext cx="3005101" cy="2251200"/>
          </a:xfrm>
          <a:prstGeom prst="rect">
            <a:avLst/>
          </a:prstGeom>
          <a:noFill/>
          <a:ln w="9525">
            <a:noFill/>
            <a:miter lim="800000"/>
            <a:headEnd/>
            <a:tailEnd/>
          </a:ln>
        </p:spPr>
      </p:pic>
      <p:pic>
        <p:nvPicPr>
          <p:cNvPr id="12" name="Picture 5" descr="coutexchauf_Bureau"/>
          <p:cNvPicPr>
            <a:picLocks noChangeAspect="1" noChangeArrowheads="1"/>
          </p:cNvPicPr>
          <p:nvPr/>
        </p:nvPicPr>
        <p:blipFill>
          <a:blip r:embed="rId4" cstate="print"/>
          <a:srcRect/>
          <a:stretch>
            <a:fillRect/>
          </a:stretch>
        </p:blipFill>
        <p:spPr bwMode="auto">
          <a:xfrm>
            <a:off x="1620000" y="3754852"/>
            <a:ext cx="3005101" cy="2251200"/>
          </a:xfrm>
          <a:prstGeom prst="rect">
            <a:avLst/>
          </a:prstGeom>
          <a:noFill/>
          <a:ln w="9525">
            <a:noFill/>
            <a:miter lim="800000"/>
            <a:headEnd/>
            <a:tailEnd/>
          </a:ln>
        </p:spPr>
      </p:pic>
      <p:pic>
        <p:nvPicPr>
          <p:cNvPr id="13" name="Picture 6" descr="coutexchauf_Hotel"/>
          <p:cNvPicPr>
            <a:picLocks noChangeAspect="1" noChangeArrowheads="1"/>
          </p:cNvPicPr>
          <p:nvPr/>
        </p:nvPicPr>
        <p:blipFill>
          <a:blip r:embed="rId5" cstate="print"/>
          <a:srcRect/>
          <a:stretch>
            <a:fillRect/>
          </a:stretch>
        </p:blipFill>
        <p:spPr bwMode="auto">
          <a:xfrm>
            <a:off x="4472809" y="1322550"/>
            <a:ext cx="3005101" cy="2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ECS – coûts d’exploitation</a:t>
            </a:r>
          </a:p>
          <a:p>
            <a:pPr algn="l" eaLnBrk="1" hangingPunct="1"/>
            <a:r>
              <a:rPr lang="fr-FR" altLang="fr-FR" sz="1200" dirty="0" smtClean="0">
                <a:solidFill>
                  <a:srgbClr val="4F6569"/>
                </a:solidFill>
              </a:rPr>
              <a:t>Sans prise en compte de la récupération de chaleur en mode climatisation (disponible pour toutes les technologies)</a:t>
            </a:r>
          </a:p>
          <a:p>
            <a:pPr algn="l" eaLnBrk="1" hangingPunct="1"/>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13</a:t>
            </a:fld>
            <a:endParaRPr lang="fr-FR" altLang="fr-FR" sz="1600" b="1">
              <a:solidFill>
                <a:srgbClr val="4F6569"/>
              </a:solidFill>
            </a:endParaRPr>
          </a:p>
        </p:txBody>
      </p:sp>
      <p:pic>
        <p:nvPicPr>
          <p:cNvPr id="9" name="Picture 2" descr="coutecs"/>
          <p:cNvPicPr>
            <a:picLocks noChangeAspect="1" noChangeArrowheads="1"/>
          </p:cNvPicPr>
          <p:nvPr/>
        </p:nvPicPr>
        <p:blipFill>
          <a:blip r:embed="rId3" cstate="print"/>
          <a:srcRect/>
          <a:stretch>
            <a:fillRect/>
          </a:stretch>
        </p:blipFill>
        <p:spPr bwMode="auto">
          <a:xfrm>
            <a:off x="1979712" y="2780928"/>
            <a:ext cx="4527871" cy="33843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Chauffage – coûts totaux</a:t>
            </a:r>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14</a:t>
            </a:fld>
            <a:endParaRPr lang="fr-FR" altLang="fr-FR" sz="1600" b="1">
              <a:solidFill>
                <a:srgbClr val="4F6569"/>
              </a:solidFill>
            </a:endParaRPr>
          </a:p>
        </p:txBody>
      </p:sp>
      <p:pic>
        <p:nvPicPr>
          <p:cNvPr id="9" name="Picture 5" descr="chcouttot_Commerce NIPReel"/>
          <p:cNvPicPr>
            <a:picLocks noChangeAspect="1" noChangeArrowheads="1"/>
          </p:cNvPicPr>
          <p:nvPr/>
        </p:nvPicPr>
        <p:blipFill>
          <a:blip r:embed="rId3" cstate="print"/>
          <a:srcRect/>
          <a:stretch>
            <a:fillRect/>
          </a:stretch>
        </p:blipFill>
        <p:spPr bwMode="auto">
          <a:xfrm>
            <a:off x="4680000" y="3855225"/>
            <a:ext cx="3005101" cy="2251200"/>
          </a:xfrm>
          <a:prstGeom prst="rect">
            <a:avLst/>
          </a:prstGeom>
          <a:noFill/>
          <a:ln w="9525">
            <a:noFill/>
            <a:miter lim="800000"/>
            <a:headEnd/>
            <a:tailEnd/>
          </a:ln>
        </p:spPr>
      </p:pic>
      <p:pic>
        <p:nvPicPr>
          <p:cNvPr id="10" name="Picture 6" descr="chcouttot_Bureau NIPReel"/>
          <p:cNvPicPr>
            <a:picLocks noChangeAspect="1" noChangeArrowheads="1"/>
          </p:cNvPicPr>
          <p:nvPr/>
        </p:nvPicPr>
        <p:blipFill>
          <a:blip r:embed="rId4" cstate="print"/>
          <a:srcRect/>
          <a:stretch>
            <a:fillRect/>
          </a:stretch>
        </p:blipFill>
        <p:spPr bwMode="auto">
          <a:xfrm>
            <a:off x="1440000" y="3855225"/>
            <a:ext cx="3005101" cy="2251200"/>
          </a:xfrm>
          <a:prstGeom prst="rect">
            <a:avLst/>
          </a:prstGeom>
          <a:noFill/>
          <a:ln w="9525">
            <a:noFill/>
            <a:miter lim="800000"/>
            <a:headEnd/>
            <a:tailEnd/>
          </a:ln>
        </p:spPr>
      </p:pic>
      <p:pic>
        <p:nvPicPr>
          <p:cNvPr id="14" name="Picture 7" descr="chcouttot_Hotel NIPReel"/>
          <p:cNvPicPr>
            <a:picLocks noChangeAspect="1" noChangeArrowheads="1"/>
          </p:cNvPicPr>
          <p:nvPr/>
        </p:nvPicPr>
        <p:blipFill>
          <a:blip r:embed="rId5" cstate="print"/>
          <a:srcRect/>
          <a:stretch>
            <a:fillRect/>
          </a:stretch>
        </p:blipFill>
        <p:spPr bwMode="auto">
          <a:xfrm>
            <a:off x="4644008" y="1465832"/>
            <a:ext cx="3005101" cy="2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Climatisation – EER</a:t>
            </a:r>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15</a:t>
            </a:fld>
            <a:endParaRPr lang="fr-FR" altLang="fr-FR" sz="1600" b="1">
              <a:solidFill>
                <a:srgbClr val="4F6569"/>
              </a:solidFill>
            </a:endParaRPr>
          </a:p>
        </p:txBody>
      </p:sp>
      <p:pic>
        <p:nvPicPr>
          <p:cNvPr id="11" name="Picture 2" descr="EERs_Commerce"/>
          <p:cNvPicPr>
            <a:picLocks noChangeAspect="1" noChangeArrowheads="1"/>
          </p:cNvPicPr>
          <p:nvPr/>
        </p:nvPicPr>
        <p:blipFill>
          <a:blip r:embed="rId3" cstate="print"/>
          <a:srcRect/>
          <a:stretch>
            <a:fillRect/>
          </a:stretch>
        </p:blipFill>
        <p:spPr bwMode="auto">
          <a:xfrm>
            <a:off x="4500000" y="3960000"/>
            <a:ext cx="3005101" cy="2251200"/>
          </a:xfrm>
          <a:prstGeom prst="rect">
            <a:avLst/>
          </a:prstGeom>
          <a:noFill/>
          <a:ln w="9525">
            <a:noFill/>
            <a:miter lim="800000"/>
            <a:headEnd/>
            <a:tailEnd/>
          </a:ln>
        </p:spPr>
      </p:pic>
      <p:pic>
        <p:nvPicPr>
          <p:cNvPr id="12" name="Picture 4" descr="EERs_Hotel"/>
          <p:cNvPicPr>
            <a:picLocks noChangeAspect="1" noChangeArrowheads="1"/>
          </p:cNvPicPr>
          <p:nvPr/>
        </p:nvPicPr>
        <p:blipFill>
          <a:blip r:embed="rId4" cstate="print"/>
          <a:srcRect/>
          <a:stretch>
            <a:fillRect/>
          </a:stretch>
        </p:blipFill>
        <p:spPr bwMode="auto">
          <a:xfrm>
            <a:off x="4447219" y="1537840"/>
            <a:ext cx="3005101" cy="2251200"/>
          </a:xfrm>
          <a:prstGeom prst="rect">
            <a:avLst/>
          </a:prstGeom>
          <a:noFill/>
          <a:ln w="9525">
            <a:noFill/>
            <a:miter lim="800000"/>
            <a:headEnd/>
            <a:tailEnd/>
          </a:ln>
        </p:spPr>
      </p:pic>
      <p:pic>
        <p:nvPicPr>
          <p:cNvPr id="13" name="Picture 5" descr="EERs_Bureau"/>
          <p:cNvPicPr>
            <a:picLocks noChangeAspect="1" noChangeArrowheads="1"/>
          </p:cNvPicPr>
          <p:nvPr/>
        </p:nvPicPr>
        <p:blipFill>
          <a:blip r:embed="rId5" cstate="print"/>
          <a:srcRect/>
          <a:stretch>
            <a:fillRect/>
          </a:stretch>
        </p:blipFill>
        <p:spPr bwMode="auto">
          <a:xfrm>
            <a:off x="1620000" y="3960000"/>
            <a:ext cx="3005101" cy="2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Climatisation – couts d’exploitation</a:t>
            </a:r>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16</a:t>
            </a:fld>
            <a:endParaRPr lang="fr-FR" altLang="fr-FR" sz="1600" b="1">
              <a:solidFill>
                <a:srgbClr val="4F6569"/>
              </a:solidFill>
            </a:endParaRPr>
          </a:p>
        </p:txBody>
      </p:sp>
      <p:pic>
        <p:nvPicPr>
          <p:cNvPr id="9" name="Picture 2" descr="coutexclim_Commerce"/>
          <p:cNvPicPr>
            <a:picLocks noChangeAspect="1" noChangeArrowheads="1"/>
          </p:cNvPicPr>
          <p:nvPr/>
        </p:nvPicPr>
        <p:blipFill>
          <a:blip r:embed="rId3" cstate="print"/>
          <a:srcRect/>
          <a:stretch>
            <a:fillRect/>
          </a:stretch>
        </p:blipFill>
        <p:spPr bwMode="auto">
          <a:xfrm>
            <a:off x="4500000" y="3960000"/>
            <a:ext cx="3005101" cy="2251200"/>
          </a:xfrm>
          <a:prstGeom prst="rect">
            <a:avLst/>
          </a:prstGeom>
          <a:noFill/>
          <a:ln w="9525">
            <a:noFill/>
            <a:miter lim="800000"/>
            <a:headEnd/>
            <a:tailEnd/>
          </a:ln>
        </p:spPr>
      </p:pic>
      <p:pic>
        <p:nvPicPr>
          <p:cNvPr id="10" name="Picture 3" descr="coutexclim_Hotel"/>
          <p:cNvPicPr>
            <a:picLocks noChangeAspect="1" noChangeArrowheads="1"/>
          </p:cNvPicPr>
          <p:nvPr/>
        </p:nvPicPr>
        <p:blipFill>
          <a:blip r:embed="rId4" cstate="print"/>
          <a:srcRect/>
          <a:stretch>
            <a:fillRect/>
          </a:stretch>
        </p:blipFill>
        <p:spPr bwMode="auto">
          <a:xfrm>
            <a:off x="4519227" y="1440000"/>
            <a:ext cx="3005101" cy="2251200"/>
          </a:xfrm>
          <a:prstGeom prst="rect">
            <a:avLst/>
          </a:prstGeom>
          <a:noFill/>
          <a:ln w="9525">
            <a:noFill/>
            <a:miter lim="800000"/>
            <a:headEnd/>
            <a:tailEnd/>
          </a:ln>
        </p:spPr>
      </p:pic>
      <p:pic>
        <p:nvPicPr>
          <p:cNvPr id="14" name="Picture 4" descr="coutexclim_Bureau"/>
          <p:cNvPicPr>
            <a:picLocks noChangeAspect="1" noChangeArrowheads="1"/>
          </p:cNvPicPr>
          <p:nvPr/>
        </p:nvPicPr>
        <p:blipFill>
          <a:blip r:embed="rId5" cstate="print"/>
          <a:srcRect/>
          <a:stretch>
            <a:fillRect/>
          </a:stretch>
        </p:blipFill>
        <p:spPr bwMode="auto">
          <a:xfrm>
            <a:off x="1620000" y="3960000"/>
            <a:ext cx="3005101" cy="2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coûts d’exploitation total avec ECS</a:t>
            </a:r>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17</a:t>
            </a:fld>
            <a:endParaRPr lang="fr-FR" altLang="fr-FR" sz="1600" b="1">
              <a:solidFill>
                <a:srgbClr val="4F6569"/>
              </a:solidFill>
            </a:endParaRPr>
          </a:p>
        </p:txBody>
      </p:sp>
      <p:pic>
        <p:nvPicPr>
          <p:cNvPr id="11" name="Picture 2" descr="coutexchaufclimecs"/>
          <p:cNvPicPr>
            <a:picLocks noChangeAspect="1" noChangeArrowheads="1"/>
          </p:cNvPicPr>
          <p:nvPr/>
        </p:nvPicPr>
        <p:blipFill>
          <a:blip r:embed="rId3" cstate="print"/>
          <a:srcRect/>
          <a:stretch>
            <a:fillRect/>
          </a:stretch>
        </p:blipFill>
        <p:spPr bwMode="auto">
          <a:xfrm>
            <a:off x="2123728" y="2348880"/>
            <a:ext cx="4676775" cy="351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Besoins de climatisation non-satisfaits</a:t>
            </a:r>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18</a:t>
            </a:fld>
            <a:endParaRPr lang="fr-FR" altLang="fr-FR" sz="1600" b="1">
              <a:solidFill>
                <a:srgbClr val="4F6569"/>
              </a:solidFill>
            </a:endParaRPr>
          </a:p>
        </p:txBody>
      </p:sp>
      <p:graphicFrame>
        <p:nvGraphicFramePr>
          <p:cNvPr id="7" name="Tableau 6"/>
          <p:cNvGraphicFramePr>
            <a:graphicFrameLocks noGrp="1"/>
          </p:cNvGraphicFramePr>
          <p:nvPr/>
        </p:nvGraphicFramePr>
        <p:xfrm>
          <a:off x="2123728" y="2251923"/>
          <a:ext cx="4746793" cy="3985389"/>
        </p:xfrm>
        <a:graphic>
          <a:graphicData uri="http://schemas.openxmlformats.org/drawingml/2006/table">
            <a:tbl>
              <a:tblPr/>
              <a:tblGrid>
                <a:gridCol w="426793"/>
                <a:gridCol w="864000"/>
                <a:gridCol w="864000"/>
                <a:gridCol w="864000"/>
                <a:gridCol w="864000"/>
                <a:gridCol w="864000"/>
              </a:tblGrid>
              <a:tr h="213453">
                <a:tc>
                  <a:txBody>
                    <a:bodyPr/>
                    <a:lstStyle/>
                    <a:p>
                      <a:pPr indent="-40640" algn="ctr">
                        <a:lnSpc>
                          <a:spcPct val="150000"/>
                        </a:lnSpc>
                        <a:spcAft>
                          <a:spcPts val="0"/>
                        </a:spcAft>
                      </a:pPr>
                      <a:endParaRPr lang="fr-FR" sz="900" dirty="0">
                        <a:latin typeface="Calibri"/>
                        <a:ea typeface="Times New Roman"/>
                        <a:cs typeface="Times New Roman"/>
                      </a:endParaRPr>
                    </a:p>
                  </a:txBody>
                  <a:tcPr marL="35919" marR="35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150000"/>
                        </a:lnSpc>
                        <a:spcAft>
                          <a:spcPts val="0"/>
                        </a:spcAft>
                      </a:pPr>
                      <a:r>
                        <a:rPr lang="fr-FR" sz="800" b="1" dirty="0">
                          <a:solidFill>
                            <a:srgbClr val="000000"/>
                          </a:solidFill>
                          <a:latin typeface="Calibri"/>
                          <a:ea typeface="Times New Roman"/>
                          <a:cs typeface="Calibri"/>
                        </a:rPr>
                        <a:t>PAC électrique</a:t>
                      </a:r>
                      <a:endParaRPr lang="fr-FR" sz="900" dirty="0">
                        <a:latin typeface="Calibri"/>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150000"/>
                        </a:lnSpc>
                        <a:spcAft>
                          <a:spcPts val="0"/>
                        </a:spcAft>
                      </a:pPr>
                      <a:r>
                        <a:rPr lang="fr-FR" sz="800" b="1" dirty="0">
                          <a:solidFill>
                            <a:srgbClr val="000000"/>
                          </a:solidFill>
                          <a:latin typeface="Calibri"/>
                          <a:ea typeface="Times New Roman"/>
                          <a:cs typeface="Calibri"/>
                        </a:rPr>
                        <a:t>PAC VRF</a:t>
                      </a:r>
                      <a:endParaRPr lang="fr-FR" sz="900" dirty="0">
                        <a:latin typeface="Calibri"/>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150000"/>
                        </a:lnSpc>
                        <a:spcAft>
                          <a:spcPts val="0"/>
                        </a:spcAft>
                      </a:pPr>
                      <a:r>
                        <a:rPr lang="fr-FR" sz="800" b="1" dirty="0">
                          <a:solidFill>
                            <a:srgbClr val="000000"/>
                          </a:solidFill>
                          <a:latin typeface="Calibri"/>
                          <a:ea typeface="Times New Roman"/>
                          <a:cs typeface="Calibri"/>
                        </a:rPr>
                        <a:t>Absorption</a:t>
                      </a:r>
                      <a:endParaRPr lang="fr-FR" sz="900" dirty="0">
                        <a:latin typeface="Calibri"/>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150000"/>
                        </a:lnSpc>
                        <a:spcAft>
                          <a:spcPts val="0"/>
                        </a:spcAft>
                      </a:pPr>
                      <a:r>
                        <a:rPr lang="fr-FR" sz="800" b="1" dirty="0">
                          <a:solidFill>
                            <a:srgbClr val="000000"/>
                          </a:solidFill>
                          <a:latin typeface="Calibri"/>
                          <a:ea typeface="Times New Roman"/>
                          <a:cs typeface="Calibri"/>
                        </a:rPr>
                        <a:t>Moteur Gaz</a:t>
                      </a:r>
                      <a:endParaRPr lang="fr-FR" sz="900" dirty="0">
                        <a:latin typeface="Calibri"/>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indent="0" algn="ctr">
                        <a:lnSpc>
                          <a:spcPct val="150000"/>
                        </a:lnSpc>
                        <a:spcAft>
                          <a:spcPts val="0"/>
                        </a:spcAft>
                      </a:pPr>
                      <a:r>
                        <a:rPr lang="fr-FR" sz="800" b="1" dirty="0" err="1">
                          <a:solidFill>
                            <a:srgbClr val="000000"/>
                          </a:solidFill>
                          <a:latin typeface="Calibri"/>
                          <a:ea typeface="Times New Roman"/>
                          <a:cs typeface="Calibri"/>
                        </a:rPr>
                        <a:t>boostHEAT</a:t>
                      </a:r>
                      <a:endParaRPr lang="fr-FR" sz="900" dirty="0">
                        <a:latin typeface="Calibri"/>
                        <a:ea typeface="Times New Roman"/>
                        <a:cs typeface="Times New Roman"/>
                      </a:endParaRPr>
                    </a:p>
                  </a:txBody>
                  <a:tcPr marL="35919" marR="359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57164">
                <a:tc>
                  <a:txBody>
                    <a:bodyPr/>
                    <a:lstStyle/>
                    <a:p>
                      <a:pPr indent="-40640" algn="ctr">
                        <a:spcAft>
                          <a:spcPts val="0"/>
                        </a:spcAft>
                      </a:pPr>
                      <a:r>
                        <a:rPr lang="fr-FR" sz="800" dirty="0" smtClean="0">
                          <a:solidFill>
                            <a:srgbClr val="000000"/>
                          </a:solidFill>
                          <a:latin typeface="Calibri"/>
                          <a:ea typeface="Times New Roman"/>
                          <a:cs typeface="Times New Roman"/>
                        </a:rPr>
                        <a:t>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15,51</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1,59</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err="1" smtClean="0">
                          <a:solidFill>
                            <a:srgbClr val="000000"/>
                          </a:solidFill>
                          <a:latin typeface="Calibri"/>
                          <a:ea typeface="Times New Roman"/>
                          <a:cs typeface="Times New Roman"/>
                        </a:rPr>
                        <a:t>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0,08</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4,19</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3,83</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smtClean="0">
                          <a:solidFill>
                            <a:srgbClr val="000000"/>
                          </a:solidFill>
                          <a:latin typeface="Calibri"/>
                          <a:ea typeface="Times New Roman"/>
                          <a:cs typeface="Times New Roman"/>
                        </a:rPr>
                        <a:t>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1,4</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err="1" smtClean="0">
                          <a:solidFill>
                            <a:srgbClr val="000000"/>
                          </a:solidFill>
                          <a:latin typeface="Calibri"/>
                          <a:ea typeface="Times New Roman"/>
                          <a:cs typeface="Times New Roman"/>
                        </a:rPr>
                        <a:t>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0,93</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0,7</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smtClean="0">
                          <a:solidFill>
                            <a:srgbClr val="000000"/>
                          </a:solidFill>
                          <a:latin typeface="Calibri"/>
                          <a:ea typeface="Times New Roman"/>
                          <a:cs typeface="Times New Roman"/>
                        </a:rPr>
                        <a:t>NICRT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10,37</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0,16</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err="1" smtClean="0">
                          <a:solidFill>
                            <a:srgbClr val="000000"/>
                          </a:solidFill>
                          <a:latin typeface="Calibri"/>
                          <a:ea typeface="Times New Roman"/>
                          <a:cs typeface="Times New Roman"/>
                        </a:rPr>
                        <a:t>NICReel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1,9</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1,95</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smtClean="0">
                          <a:solidFill>
                            <a:srgbClr val="000000"/>
                          </a:solidFill>
                          <a:latin typeface="Calibri"/>
                          <a:ea typeface="Times New Roman"/>
                          <a:cs typeface="Times New Roman"/>
                        </a:rPr>
                        <a:t>NIPRT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1,28</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err="1" smtClean="0">
                          <a:solidFill>
                            <a:srgbClr val="000000"/>
                          </a:solidFill>
                          <a:latin typeface="Calibri"/>
                          <a:ea typeface="Times New Roman"/>
                          <a:cs typeface="Times New Roman"/>
                        </a:rPr>
                        <a:t>NIPReel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0,09</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0,07</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smtClean="0">
                          <a:solidFill>
                            <a:srgbClr val="000000"/>
                          </a:solidFill>
                          <a:latin typeface="Calibri"/>
                          <a:ea typeface="Times New Roman"/>
                          <a:cs typeface="Times New Roman"/>
                        </a:rPr>
                        <a:t>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38,82</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12,35</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err="1" smtClean="0">
                          <a:solidFill>
                            <a:srgbClr val="000000"/>
                          </a:solidFill>
                          <a:latin typeface="Calibri"/>
                          <a:ea typeface="Times New Roman"/>
                          <a:cs typeface="Times New Roman"/>
                        </a:rPr>
                        <a:t>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20,91</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16,16</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smtClean="0">
                          <a:solidFill>
                            <a:srgbClr val="000000"/>
                          </a:solidFill>
                          <a:latin typeface="Calibri"/>
                          <a:ea typeface="Times New Roman"/>
                          <a:cs typeface="Times New Roman"/>
                        </a:rPr>
                        <a:t>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15,1</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1,44</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err="1" smtClean="0">
                          <a:solidFill>
                            <a:srgbClr val="000000"/>
                          </a:solidFill>
                          <a:latin typeface="Calibri"/>
                          <a:ea typeface="Times New Roman"/>
                          <a:cs typeface="Times New Roman"/>
                        </a:rPr>
                        <a:t>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9,7</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5,23</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smtClean="0">
                          <a:solidFill>
                            <a:srgbClr val="000000"/>
                          </a:solidFill>
                          <a:latin typeface="Calibri"/>
                          <a:ea typeface="Times New Roman"/>
                          <a:cs typeface="Times New Roman"/>
                        </a:rPr>
                        <a:t>NICRT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22,81</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1,3</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err="1" smtClean="0">
                          <a:solidFill>
                            <a:srgbClr val="000000"/>
                          </a:solidFill>
                          <a:latin typeface="Calibri"/>
                          <a:ea typeface="Times New Roman"/>
                          <a:cs typeface="Times New Roman"/>
                        </a:rPr>
                        <a:t>NICReel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4,08</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3,81</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smtClean="0">
                          <a:solidFill>
                            <a:srgbClr val="000000"/>
                          </a:solidFill>
                          <a:latin typeface="Calibri"/>
                          <a:ea typeface="Times New Roman"/>
                          <a:cs typeface="Times New Roman"/>
                        </a:rPr>
                        <a:t>NIPRT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4,52</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err="1" smtClean="0">
                          <a:solidFill>
                            <a:srgbClr val="000000"/>
                          </a:solidFill>
                          <a:latin typeface="Calibri"/>
                          <a:ea typeface="Times New Roman"/>
                          <a:cs typeface="Times New Roman"/>
                        </a:rPr>
                        <a:t>NIPReel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0,23</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0,13</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smtClean="0">
                          <a:solidFill>
                            <a:srgbClr val="000000"/>
                          </a:solidFill>
                          <a:latin typeface="Calibri"/>
                          <a:ea typeface="Times New Roman"/>
                          <a:cs typeface="Times New Roman"/>
                        </a:rPr>
                        <a:t>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4,13</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1,9</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65,2</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42,16</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err="1" smtClean="0">
                          <a:solidFill>
                            <a:srgbClr val="000000"/>
                          </a:solidFill>
                          <a:latin typeface="Calibri"/>
                          <a:ea typeface="Times New Roman"/>
                          <a:cs typeface="Times New Roman"/>
                        </a:rPr>
                        <a:t>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10,44</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7,88</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28,79</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48,94</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smtClean="0">
                          <a:solidFill>
                            <a:srgbClr val="000000"/>
                          </a:solidFill>
                          <a:latin typeface="Calibri"/>
                          <a:ea typeface="Times New Roman"/>
                          <a:cs typeface="Times New Roman"/>
                        </a:rPr>
                        <a:t>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0,53</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0,09</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22,41</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22,44</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err="1" smtClean="0">
                          <a:solidFill>
                            <a:srgbClr val="000000"/>
                          </a:solidFill>
                          <a:latin typeface="Calibri"/>
                          <a:ea typeface="Times New Roman"/>
                          <a:cs typeface="Times New Roman"/>
                        </a:rPr>
                        <a:t>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4,12</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2,88</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15,86</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9,41</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smtClean="0">
                          <a:solidFill>
                            <a:srgbClr val="000000"/>
                          </a:solidFill>
                          <a:latin typeface="Calibri"/>
                          <a:ea typeface="Times New Roman"/>
                          <a:cs typeface="Times New Roman"/>
                        </a:rPr>
                        <a:t>NICRT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4,82</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2,46</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43,83</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16,67</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err="1" smtClean="0">
                          <a:solidFill>
                            <a:srgbClr val="000000"/>
                          </a:solidFill>
                          <a:latin typeface="Calibri"/>
                          <a:ea typeface="Times New Roman"/>
                          <a:cs typeface="Times New Roman"/>
                        </a:rPr>
                        <a:t>NICReel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0,02</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9,25</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29,45</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0,01</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24,08</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smtClean="0">
                          <a:solidFill>
                            <a:srgbClr val="000000"/>
                          </a:solidFill>
                          <a:latin typeface="Calibri"/>
                          <a:ea typeface="Times New Roman"/>
                          <a:cs typeface="Times New Roman"/>
                        </a:rPr>
                        <a:t>NIPRT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0,46</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23,96</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4,96</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164">
                <a:tc>
                  <a:txBody>
                    <a:bodyPr/>
                    <a:lstStyle/>
                    <a:p>
                      <a:pPr indent="-40640" algn="ctr">
                        <a:spcAft>
                          <a:spcPts val="0"/>
                        </a:spcAft>
                      </a:pPr>
                      <a:r>
                        <a:rPr lang="fr-FR" sz="800" dirty="0" err="1" smtClean="0">
                          <a:solidFill>
                            <a:srgbClr val="000000"/>
                          </a:solidFill>
                          <a:latin typeface="Calibri"/>
                          <a:ea typeface="Times New Roman"/>
                          <a:cs typeface="Times New Roman"/>
                        </a:rPr>
                        <a:t>NIPReel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0</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a:solidFill>
                            <a:srgbClr val="000000"/>
                          </a:solidFill>
                          <a:latin typeface="Calibri"/>
                          <a:ea typeface="Times New Roman"/>
                          <a:cs typeface="Calibri"/>
                        </a:rPr>
                        <a:t>13,8</a:t>
                      </a:r>
                      <a:endParaRPr lang="fr-FR" sz="90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0</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6695" algn="r">
                        <a:spcAft>
                          <a:spcPts val="0"/>
                        </a:spcAft>
                      </a:pPr>
                      <a:r>
                        <a:rPr lang="fr-FR" sz="800" dirty="0">
                          <a:solidFill>
                            <a:srgbClr val="000000"/>
                          </a:solidFill>
                          <a:latin typeface="Calibri"/>
                          <a:ea typeface="Times New Roman"/>
                          <a:cs typeface="Calibri"/>
                        </a:rPr>
                        <a:t>8,28</a:t>
                      </a:r>
                      <a:endParaRPr lang="fr-FR" sz="900" dirty="0">
                        <a:latin typeface="Calibri"/>
                        <a:ea typeface="Times New Roman"/>
                        <a:cs typeface="Times New Roman"/>
                      </a:endParaRPr>
                    </a:p>
                  </a:txBody>
                  <a:tcPr marL="35919" marR="35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Besoins de climatisation non-satisfaits</a:t>
            </a:r>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19</a:t>
            </a:fld>
            <a:endParaRPr lang="fr-FR" altLang="fr-FR" sz="1600" b="1">
              <a:solidFill>
                <a:srgbClr val="4F6569"/>
              </a:solidFill>
            </a:endParaRPr>
          </a:p>
        </p:txBody>
      </p:sp>
      <p:pic>
        <p:nvPicPr>
          <p:cNvPr id="8" name="Picture 2" descr="BINSbesnonsat_Hotel ICRT"/>
          <p:cNvPicPr>
            <a:picLocks noChangeAspect="1" noChangeArrowheads="1"/>
          </p:cNvPicPr>
          <p:nvPr/>
        </p:nvPicPr>
        <p:blipFill>
          <a:blip r:embed="rId3" cstate="print"/>
          <a:srcRect/>
          <a:stretch>
            <a:fillRect/>
          </a:stretch>
        </p:blipFill>
        <p:spPr bwMode="auto">
          <a:xfrm>
            <a:off x="1691680" y="2276872"/>
            <a:ext cx="4676328" cy="1868352"/>
          </a:xfrm>
          <a:prstGeom prst="rect">
            <a:avLst/>
          </a:prstGeom>
          <a:noFill/>
          <a:ln w="9525">
            <a:noFill/>
            <a:miter lim="800000"/>
            <a:headEnd/>
            <a:tailEnd/>
          </a:ln>
        </p:spPr>
      </p:pic>
      <p:pic>
        <p:nvPicPr>
          <p:cNvPr id="9" name="Picture 3" descr="BINSbesnonsat_Bureau IPReel"/>
          <p:cNvPicPr>
            <a:picLocks noChangeAspect="1" noChangeArrowheads="1"/>
          </p:cNvPicPr>
          <p:nvPr/>
        </p:nvPicPr>
        <p:blipFill>
          <a:blip r:embed="rId4" cstate="print"/>
          <a:srcRect/>
          <a:stretch>
            <a:fillRect/>
          </a:stretch>
        </p:blipFill>
        <p:spPr bwMode="auto">
          <a:xfrm>
            <a:off x="1691680" y="4221088"/>
            <a:ext cx="4676328" cy="18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552" y="1844824"/>
            <a:ext cx="8135938" cy="360363"/>
          </a:xfrm>
        </p:spPr>
        <p:txBody>
          <a:bodyPr/>
          <a:lstStyle/>
          <a:p>
            <a:pPr algn="l" eaLnBrk="1" hangingPunct="1"/>
            <a:r>
              <a:rPr lang="fr-FR" altLang="fr-FR" sz="1600" dirty="0" smtClean="0">
                <a:solidFill>
                  <a:srgbClr val="4F6569"/>
                </a:solidFill>
              </a:rPr>
              <a:t>« La chaudière thermodynamique »</a:t>
            </a: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7" name="Espace réservé du contenu 7"/>
          <p:cNvSpPr txBox="1">
            <a:spLocks/>
          </p:cNvSpPr>
          <p:nvPr/>
        </p:nvSpPr>
        <p:spPr bwMode="auto">
          <a:xfrm>
            <a:off x="539750" y="2276475"/>
            <a:ext cx="8135938" cy="3673475"/>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fr-FR" altLang="fr-FR" sz="1600" b="1" dirty="0" smtClean="0">
                <a:solidFill>
                  <a:srgbClr val="E37D29"/>
                </a:solidFill>
              </a:rPr>
              <a:t>Nouvelle technologie : Chaudière + Pompe à chaleur </a:t>
            </a:r>
          </a:p>
          <a:p>
            <a:pPr marL="903288" lvl="4" indent="-228600" eaLnBrk="1" hangingPunct="1">
              <a:spcBef>
                <a:spcPts val="1200"/>
              </a:spcBef>
              <a:buFont typeface="Arial" pitchFamily="34" charset="0"/>
              <a:buChar char="−"/>
            </a:pPr>
            <a:r>
              <a:rPr lang="fr-FR" altLang="fr-FR" sz="1200" dirty="0">
                <a:solidFill>
                  <a:srgbClr val="475769"/>
                </a:solidFill>
              </a:rPr>
              <a:t>N</a:t>
            </a:r>
            <a:r>
              <a:rPr lang="fr-FR" altLang="fr-FR" sz="1200" dirty="0" smtClean="0">
                <a:solidFill>
                  <a:srgbClr val="475769"/>
                </a:solidFill>
              </a:rPr>
              <a:t>ouveau type de compresseur thermique utilisant la chaleur du brûleur pour comprimer du CO</a:t>
            </a:r>
            <a:r>
              <a:rPr lang="fr-FR" altLang="fr-FR" sz="1200" baseline="-25000" dirty="0" smtClean="0">
                <a:solidFill>
                  <a:srgbClr val="475769"/>
                </a:solidFill>
              </a:rPr>
              <a:t>2</a:t>
            </a:r>
          </a:p>
          <a:p>
            <a:pPr marL="903288" lvl="4" indent="-228600" eaLnBrk="1" hangingPunct="1">
              <a:spcBef>
                <a:spcPts val="300"/>
              </a:spcBef>
              <a:buFont typeface="Arial" pitchFamily="34" charset="0"/>
              <a:buChar char="−"/>
            </a:pPr>
            <a:r>
              <a:rPr lang="fr-FR" altLang="fr-FR" sz="1200" dirty="0">
                <a:solidFill>
                  <a:srgbClr val="475769"/>
                </a:solidFill>
              </a:rPr>
              <a:t>C</a:t>
            </a:r>
            <a:r>
              <a:rPr lang="fr-FR" altLang="fr-FR" sz="1200" dirty="0" smtClean="0">
                <a:solidFill>
                  <a:srgbClr val="475769"/>
                </a:solidFill>
              </a:rPr>
              <a:t>ycle de compression thermique à haute température, de l’ordre de 700</a:t>
            </a:r>
            <a:r>
              <a:rPr lang="fr-FR" altLang="fr-FR" sz="1200" dirty="0" smtClean="0">
                <a:solidFill>
                  <a:srgbClr val="475769"/>
                </a:solidFill>
                <a:latin typeface="+mj-lt"/>
                <a:ea typeface="Arial Unicode MS" pitchFamily="34" charset="-128"/>
                <a:cs typeface="Arial Unicode MS" pitchFamily="34" charset="-128"/>
              </a:rPr>
              <a:t>°</a:t>
            </a:r>
            <a:r>
              <a:rPr lang="fr-FR" altLang="fr-FR" sz="1200" dirty="0" smtClean="0">
                <a:solidFill>
                  <a:srgbClr val="475769"/>
                </a:solidFill>
              </a:rPr>
              <a:t>C</a:t>
            </a:r>
            <a:endParaRPr lang="fr-FR" altLang="fr-FR" sz="1200" dirty="0">
              <a:solidFill>
                <a:srgbClr val="475769"/>
              </a:solidFill>
            </a:endParaRPr>
          </a:p>
          <a:p>
            <a:pPr marL="903288" lvl="4" indent="-228600" eaLnBrk="1" hangingPunct="1">
              <a:spcBef>
                <a:spcPts val="1200"/>
              </a:spcBef>
              <a:buFont typeface="Wingdings"/>
              <a:buChar char="à"/>
            </a:pPr>
            <a:r>
              <a:rPr lang="fr-FR" altLang="fr-FR" sz="1200" dirty="0" smtClean="0">
                <a:solidFill>
                  <a:srgbClr val="475769"/>
                </a:solidFill>
                <a:sym typeface="Wingdings" pitchFamily="2" charset="2"/>
              </a:rPr>
              <a:t>Pompe à chaleur à gaz très efficace : COP &gt; 2 (A7/W35)</a:t>
            </a:r>
          </a:p>
          <a:p>
            <a:pPr marL="903288" lvl="4" indent="-228600" eaLnBrk="1" hangingPunct="1">
              <a:spcBef>
                <a:spcPts val="300"/>
              </a:spcBef>
              <a:buFont typeface="Wingdings"/>
              <a:buChar char="à"/>
            </a:pPr>
            <a:endParaRPr lang="fr-FR" altLang="fr-FR" sz="1200" dirty="0">
              <a:solidFill>
                <a:srgbClr val="475769"/>
              </a:solidFill>
              <a:sym typeface="Wingdings" pitchFamily="2" charset="2"/>
            </a:endParaRPr>
          </a:p>
          <a:p>
            <a:pPr marL="342900" lvl="0" indent="-342900" eaLnBrk="1" hangingPunct="1">
              <a:spcBef>
                <a:spcPct val="20000"/>
              </a:spcBef>
              <a:buFont typeface="Arial" charset="0"/>
              <a:buChar char="•"/>
            </a:pPr>
            <a:r>
              <a:rPr lang="fr-FR" altLang="fr-FR" sz="1600" b="1" dirty="0" smtClean="0">
                <a:solidFill>
                  <a:srgbClr val="E37D29"/>
                </a:solidFill>
              </a:rPr>
              <a:t> Réversibilité du cycle pour la réfrigération </a:t>
            </a:r>
            <a:endParaRPr lang="fr-FR" altLang="fr-FR" sz="1200" dirty="0" smtClean="0">
              <a:solidFill>
                <a:srgbClr val="475769"/>
              </a:solidFill>
            </a:endParaRPr>
          </a:p>
          <a:p>
            <a:pPr marL="903288" lvl="4" indent="-228600" eaLnBrk="1" hangingPunct="1">
              <a:spcBef>
                <a:spcPts val="1200"/>
              </a:spcBef>
              <a:buFont typeface="Arial" pitchFamily="34" charset="0"/>
              <a:buChar char="−"/>
            </a:pPr>
            <a:r>
              <a:rPr lang="fr-FR" altLang="fr-FR" sz="1200" dirty="0" smtClean="0">
                <a:solidFill>
                  <a:srgbClr val="475769"/>
                </a:solidFill>
              </a:rPr>
              <a:t>Machine COMANCHE : 50kW chaud / 18 kW froid</a:t>
            </a:r>
          </a:p>
          <a:p>
            <a:pPr marL="903288" lvl="4" indent="-228600" eaLnBrk="1" hangingPunct="1">
              <a:spcBef>
                <a:spcPts val="1200"/>
              </a:spcBef>
              <a:buFont typeface="Wingdings"/>
              <a:buChar char="à"/>
            </a:pPr>
            <a:r>
              <a:rPr lang="fr-FR" altLang="fr-FR" sz="1200" dirty="0" smtClean="0">
                <a:solidFill>
                  <a:srgbClr val="475769"/>
                </a:solidFill>
                <a:sym typeface="Wingdings" pitchFamily="2" charset="2"/>
              </a:rPr>
              <a:t>Modèle développé par </a:t>
            </a:r>
            <a:r>
              <a:rPr lang="fr-FR" altLang="fr-FR" sz="1200" dirty="0" err="1" smtClean="0">
                <a:solidFill>
                  <a:srgbClr val="475769"/>
                </a:solidFill>
                <a:sym typeface="Wingdings" pitchFamily="2" charset="2"/>
              </a:rPr>
              <a:t>BoostHEAT</a:t>
            </a:r>
            <a:r>
              <a:rPr lang="fr-FR" altLang="fr-FR" sz="1200" dirty="0" smtClean="0">
                <a:solidFill>
                  <a:srgbClr val="475769"/>
                </a:solidFill>
                <a:sym typeface="Wingdings" pitchFamily="2" charset="2"/>
              </a:rPr>
              <a:t> : </a:t>
            </a:r>
          </a:p>
          <a:p>
            <a:pPr marL="903288" lvl="4" indent="-228600" eaLnBrk="1" hangingPunct="1">
              <a:spcBef>
                <a:spcPts val="300"/>
              </a:spcBef>
            </a:pPr>
            <a:r>
              <a:rPr lang="fr-FR" altLang="fr-FR" sz="1200" dirty="0" smtClean="0">
                <a:solidFill>
                  <a:srgbClr val="475769"/>
                </a:solidFill>
                <a:sym typeface="Wingdings" pitchFamily="2" charset="2"/>
              </a:rPr>
              <a:t>	</a:t>
            </a:r>
            <a:r>
              <a:rPr lang="fr-FR" altLang="fr-FR" sz="1200" dirty="0" err="1" smtClean="0">
                <a:solidFill>
                  <a:srgbClr val="475769"/>
                </a:solidFill>
                <a:sym typeface="Wingdings" pitchFamily="2" charset="2"/>
              </a:rPr>
              <a:t>P</a:t>
            </a:r>
            <a:r>
              <a:rPr lang="fr-FR" altLang="fr-FR" sz="1200" baseline="-25000" dirty="0" err="1" smtClean="0">
                <a:solidFill>
                  <a:srgbClr val="475769"/>
                </a:solidFill>
                <a:sym typeface="Wingdings" pitchFamily="2" charset="2"/>
              </a:rPr>
              <a:t>max</a:t>
            </a:r>
            <a:r>
              <a:rPr lang="fr-FR" altLang="fr-FR" sz="1200" dirty="0" smtClean="0">
                <a:solidFill>
                  <a:srgbClr val="475769"/>
                </a:solidFill>
                <a:sym typeface="Wingdings" pitchFamily="2" charset="2"/>
              </a:rPr>
              <a:t> </a:t>
            </a:r>
            <a:r>
              <a:rPr lang="fr-FR" altLang="fr-FR" sz="1200" dirty="0">
                <a:solidFill>
                  <a:srgbClr val="475769"/>
                </a:solidFill>
                <a:sym typeface="Wingdings" pitchFamily="2" charset="2"/>
              </a:rPr>
              <a:t>= </a:t>
            </a:r>
            <a:r>
              <a:rPr lang="fr-FR" altLang="fr-FR" sz="1200" dirty="0" smtClean="0">
                <a:solidFill>
                  <a:srgbClr val="475769"/>
                </a:solidFill>
                <a:sym typeface="Wingdings" pitchFamily="2" charset="2"/>
              </a:rPr>
              <a:t>f(</a:t>
            </a:r>
            <a:r>
              <a:rPr lang="fr-FR" altLang="fr-FR" sz="1200" dirty="0" err="1" smtClean="0">
                <a:solidFill>
                  <a:srgbClr val="475769"/>
                </a:solidFill>
                <a:sym typeface="Wingdings" pitchFamily="2" charset="2"/>
              </a:rPr>
              <a:t>T</a:t>
            </a:r>
            <a:r>
              <a:rPr lang="fr-FR" altLang="fr-FR" sz="1200" baseline="-25000" dirty="0" err="1" smtClean="0">
                <a:solidFill>
                  <a:srgbClr val="475769"/>
                </a:solidFill>
                <a:sym typeface="Wingdings" pitchFamily="2" charset="2"/>
              </a:rPr>
              <a:t>ext</a:t>
            </a:r>
            <a:r>
              <a:rPr lang="fr-FR" altLang="fr-FR" sz="1200" dirty="0" err="1" smtClean="0">
                <a:solidFill>
                  <a:srgbClr val="475769"/>
                </a:solidFill>
                <a:sym typeface="Wingdings" pitchFamily="2" charset="2"/>
              </a:rPr>
              <a:t>,T</a:t>
            </a:r>
            <a:r>
              <a:rPr lang="fr-FR" altLang="fr-FR" sz="1200" baseline="-25000" dirty="0" err="1" smtClean="0">
                <a:solidFill>
                  <a:srgbClr val="475769"/>
                </a:solidFill>
                <a:sym typeface="Wingdings" pitchFamily="2" charset="2"/>
              </a:rPr>
              <a:t>int</a:t>
            </a:r>
            <a:r>
              <a:rPr lang="fr-FR" altLang="fr-FR" sz="1200" dirty="0" smtClean="0">
                <a:solidFill>
                  <a:srgbClr val="475769"/>
                </a:solidFill>
                <a:sym typeface="Wingdings" pitchFamily="2" charset="2"/>
              </a:rPr>
              <a:t>), </a:t>
            </a:r>
            <a:r>
              <a:rPr lang="fr-FR" altLang="fr-FR" sz="1200" dirty="0">
                <a:solidFill>
                  <a:srgbClr val="475769"/>
                </a:solidFill>
                <a:sym typeface="Wingdings" pitchFamily="2" charset="2"/>
              </a:rPr>
              <a:t>COP = f(</a:t>
            </a:r>
            <a:r>
              <a:rPr lang="fr-FR" altLang="fr-FR" sz="1200" dirty="0" err="1">
                <a:solidFill>
                  <a:srgbClr val="475769"/>
                </a:solidFill>
                <a:sym typeface="Wingdings" pitchFamily="2" charset="2"/>
              </a:rPr>
              <a:t>T</a:t>
            </a:r>
            <a:r>
              <a:rPr lang="fr-FR" altLang="fr-FR" sz="1200" baseline="-25000" dirty="0" err="1">
                <a:solidFill>
                  <a:srgbClr val="475769"/>
                </a:solidFill>
                <a:sym typeface="Wingdings" pitchFamily="2" charset="2"/>
              </a:rPr>
              <a:t>ext</a:t>
            </a:r>
            <a:r>
              <a:rPr lang="fr-FR" altLang="fr-FR" sz="1200" dirty="0">
                <a:solidFill>
                  <a:srgbClr val="475769"/>
                </a:solidFill>
                <a:sym typeface="Wingdings" pitchFamily="2" charset="2"/>
              </a:rPr>
              <a:t>, P), loi </a:t>
            </a:r>
            <a:r>
              <a:rPr lang="fr-FR" altLang="fr-FR" sz="1200" dirty="0" smtClean="0">
                <a:solidFill>
                  <a:srgbClr val="475769"/>
                </a:solidFill>
                <a:sym typeface="Wingdings" pitchFamily="2" charset="2"/>
              </a:rPr>
              <a:t>d’eau</a:t>
            </a:r>
          </a:p>
          <a:p>
            <a:pPr marL="903288" lvl="4" indent="-228600" eaLnBrk="1" hangingPunct="1">
              <a:spcBef>
                <a:spcPts val="1800"/>
              </a:spcBef>
            </a:pPr>
            <a:r>
              <a:rPr lang="fr-FR" altLang="fr-FR" sz="1200" dirty="0" smtClean="0">
                <a:solidFill>
                  <a:srgbClr val="475769"/>
                </a:solidFill>
                <a:sym typeface="Wingdings" pitchFamily="2" charset="2"/>
              </a:rPr>
              <a:t>  </a:t>
            </a:r>
            <a:r>
              <a:rPr lang="fr-FR" altLang="fr-FR" sz="1200" dirty="0" smtClean="0">
                <a:solidFill>
                  <a:srgbClr val="475769"/>
                </a:solidFill>
              </a:rPr>
              <a:t>Étude d’implantation réalisée au CES</a:t>
            </a: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2</a:t>
            </a:fld>
            <a:endParaRPr lang="fr-FR" altLang="fr-FR" sz="1600" b="1">
              <a:solidFill>
                <a:srgbClr val="4F6569"/>
              </a:solidFill>
            </a:endParaRPr>
          </a:p>
        </p:txBody>
      </p:sp>
      <p:pic>
        <p:nvPicPr>
          <p:cNvPr id="8" name="Image 7"/>
          <p:cNvPicPr/>
          <p:nvPr/>
        </p:nvPicPr>
        <p:blipFill>
          <a:blip r:embed="rId3" cstate="print"/>
          <a:srcRect/>
          <a:stretch>
            <a:fillRect/>
          </a:stretch>
        </p:blipFill>
        <p:spPr bwMode="auto">
          <a:xfrm>
            <a:off x="5580112" y="3573016"/>
            <a:ext cx="2917086" cy="2169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Puissance d’appoint requise </a:t>
            </a:r>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20</a:t>
            </a:fld>
            <a:endParaRPr lang="fr-FR" altLang="fr-FR" sz="1600" b="1">
              <a:solidFill>
                <a:srgbClr val="4F6569"/>
              </a:solidFill>
            </a:endParaRPr>
          </a:p>
        </p:txBody>
      </p:sp>
      <p:pic>
        <p:nvPicPr>
          <p:cNvPr id="8" name="Picture 2" descr="BINSpuiapp_Hotel ICRT"/>
          <p:cNvPicPr>
            <a:picLocks noChangeAspect="1" noChangeArrowheads="1"/>
          </p:cNvPicPr>
          <p:nvPr/>
        </p:nvPicPr>
        <p:blipFill>
          <a:blip r:embed="rId3" cstate="print"/>
          <a:srcRect/>
          <a:stretch>
            <a:fillRect/>
          </a:stretch>
        </p:blipFill>
        <p:spPr bwMode="auto">
          <a:xfrm>
            <a:off x="1716063" y="2219257"/>
            <a:ext cx="4814183" cy="1929823"/>
          </a:xfrm>
          <a:prstGeom prst="rect">
            <a:avLst/>
          </a:prstGeom>
          <a:noFill/>
          <a:ln w="9525">
            <a:noFill/>
            <a:miter lim="800000"/>
            <a:headEnd/>
            <a:tailEnd/>
          </a:ln>
        </p:spPr>
      </p:pic>
      <p:pic>
        <p:nvPicPr>
          <p:cNvPr id="9" name="Picture 3" descr="BINSpuiapp_Bureau IPReel"/>
          <p:cNvPicPr>
            <a:picLocks noChangeAspect="1" noChangeArrowheads="1"/>
          </p:cNvPicPr>
          <p:nvPr/>
        </p:nvPicPr>
        <p:blipFill>
          <a:blip r:embed="rId4" cstate="print"/>
          <a:srcRect/>
          <a:stretch>
            <a:fillRect/>
          </a:stretch>
        </p:blipFill>
        <p:spPr bwMode="auto">
          <a:xfrm>
            <a:off x="1716063" y="4209565"/>
            <a:ext cx="4783563" cy="19111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Coût total chauffage + climatisation</a:t>
            </a:r>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21</a:t>
            </a:fld>
            <a:endParaRPr lang="fr-FR" altLang="fr-FR" sz="1600" b="1">
              <a:solidFill>
                <a:srgbClr val="4F6569"/>
              </a:solidFill>
            </a:endParaRPr>
          </a:p>
        </p:txBody>
      </p:sp>
      <p:pic>
        <p:nvPicPr>
          <p:cNvPr id="10" name="Picture 2" descr="couttot_Bureau NIPReel"/>
          <p:cNvPicPr>
            <a:picLocks noChangeAspect="1" noChangeArrowheads="1"/>
          </p:cNvPicPr>
          <p:nvPr/>
        </p:nvPicPr>
        <p:blipFill>
          <a:blip r:embed="rId3" cstate="print"/>
          <a:srcRect/>
          <a:stretch>
            <a:fillRect/>
          </a:stretch>
        </p:blipFill>
        <p:spPr bwMode="auto">
          <a:xfrm>
            <a:off x="4680000" y="3855435"/>
            <a:ext cx="3005101" cy="2251200"/>
          </a:xfrm>
          <a:prstGeom prst="rect">
            <a:avLst/>
          </a:prstGeom>
          <a:noFill/>
          <a:ln w="9525">
            <a:noFill/>
            <a:miter lim="800000"/>
            <a:headEnd/>
            <a:tailEnd/>
          </a:ln>
        </p:spPr>
      </p:pic>
      <p:pic>
        <p:nvPicPr>
          <p:cNvPr id="11" name="Picture 3" descr="couttot_Hotel NIPReel"/>
          <p:cNvPicPr>
            <a:picLocks noChangeAspect="1" noChangeArrowheads="1"/>
          </p:cNvPicPr>
          <p:nvPr/>
        </p:nvPicPr>
        <p:blipFill>
          <a:blip r:embed="rId4" cstate="print"/>
          <a:srcRect/>
          <a:stretch>
            <a:fillRect/>
          </a:stretch>
        </p:blipFill>
        <p:spPr bwMode="auto">
          <a:xfrm>
            <a:off x="4663243" y="1335435"/>
            <a:ext cx="3005101" cy="2251200"/>
          </a:xfrm>
          <a:prstGeom prst="rect">
            <a:avLst/>
          </a:prstGeom>
          <a:noFill/>
          <a:ln w="9525">
            <a:noFill/>
            <a:miter lim="800000"/>
            <a:headEnd/>
            <a:tailEnd/>
          </a:ln>
        </p:spPr>
      </p:pic>
      <p:pic>
        <p:nvPicPr>
          <p:cNvPr id="12" name="Picture 4" descr="couttot_Commerce NIPReel"/>
          <p:cNvPicPr>
            <a:picLocks noChangeAspect="1" noChangeArrowheads="1"/>
          </p:cNvPicPr>
          <p:nvPr/>
        </p:nvPicPr>
        <p:blipFill>
          <a:blip r:embed="rId5" cstate="print"/>
          <a:srcRect/>
          <a:stretch>
            <a:fillRect/>
          </a:stretch>
        </p:blipFill>
        <p:spPr bwMode="auto">
          <a:xfrm>
            <a:off x="1440000" y="3855435"/>
            <a:ext cx="3005101" cy="2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Coût total chauffage + climatisation + ECS</a:t>
            </a:r>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22</a:t>
            </a:fld>
            <a:endParaRPr lang="fr-FR" altLang="fr-FR" sz="1600" b="1">
              <a:solidFill>
                <a:srgbClr val="4F6569"/>
              </a:solidFill>
            </a:endParaRPr>
          </a:p>
        </p:txBody>
      </p:sp>
      <p:pic>
        <p:nvPicPr>
          <p:cNvPr id="9" name="Picture 3" descr="couttotecs_Hotel NICRT"/>
          <p:cNvPicPr>
            <a:picLocks noChangeAspect="1" noChangeArrowheads="1"/>
          </p:cNvPicPr>
          <p:nvPr/>
        </p:nvPicPr>
        <p:blipFill>
          <a:blip r:embed="rId3" cstate="print"/>
          <a:srcRect/>
          <a:stretch>
            <a:fillRect/>
          </a:stretch>
        </p:blipFill>
        <p:spPr bwMode="auto">
          <a:xfrm>
            <a:off x="4680000" y="3729118"/>
            <a:ext cx="3005101" cy="2251200"/>
          </a:xfrm>
          <a:prstGeom prst="rect">
            <a:avLst/>
          </a:prstGeom>
          <a:noFill/>
          <a:ln w="9525">
            <a:noFill/>
            <a:miter lim="800000"/>
            <a:headEnd/>
            <a:tailEnd/>
          </a:ln>
        </p:spPr>
      </p:pic>
      <p:pic>
        <p:nvPicPr>
          <p:cNvPr id="13" name="Picture 4" descr="couttotecs_Hotel NIPReel"/>
          <p:cNvPicPr>
            <a:picLocks noChangeAspect="1" noChangeArrowheads="1"/>
          </p:cNvPicPr>
          <p:nvPr/>
        </p:nvPicPr>
        <p:blipFill>
          <a:blip r:embed="rId4" cstate="print"/>
          <a:srcRect/>
          <a:stretch>
            <a:fillRect/>
          </a:stretch>
        </p:blipFill>
        <p:spPr bwMode="auto">
          <a:xfrm>
            <a:off x="4716016" y="1325910"/>
            <a:ext cx="3005101" cy="2251200"/>
          </a:xfrm>
          <a:prstGeom prst="rect">
            <a:avLst/>
          </a:prstGeom>
          <a:noFill/>
          <a:ln w="9525">
            <a:noFill/>
            <a:miter lim="800000"/>
            <a:headEnd/>
            <a:tailEnd/>
          </a:ln>
        </p:spPr>
      </p:pic>
      <p:pic>
        <p:nvPicPr>
          <p:cNvPr id="14" name="Picture 5" descr="couttotecs_Hotel IPReel"/>
          <p:cNvPicPr>
            <a:picLocks noChangeAspect="1" noChangeArrowheads="1"/>
          </p:cNvPicPr>
          <p:nvPr/>
        </p:nvPicPr>
        <p:blipFill>
          <a:blip r:embed="rId5" cstate="print"/>
          <a:srcRect/>
          <a:stretch>
            <a:fillRect/>
          </a:stretch>
        </p:blipFill>
        <p:spPr bwMode="auto">
          <a:xfrm>
            <a:off x="1440000" y="3729118"/>
            <a:ext cx="3005101" cy="225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552" y="1844824"/>
            <a:ext cx="8135938" cy="360363"/>
          </a:xfrm>
        </p:spPr>
        <p:txBody>
          <a:bodyPr/>
          <a:lstStyle/>
          <a:p>
            <a:pPr algn="l" eaLnBrk="1" hangingPunct="1"/>
            <a:r>
              <a:rPr lang="fr-FR" altLang="fr-FR" sz="1600" dirty="0" smtClean="0">
                <a:solidFill>
                  <a:srgbClr val="4F6569"/>
                </a:solidFill>
              </a:rPr>
              <a:t>Conclusions</a:t>
            </a: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7" name="Espace réservé du contenu 7"/>
          <p:cNvSpPr txBox="1">
            <a:spLocks/>
          </p:cNvSpPr>
          <p:nvPr/>
        </p:nvSpPr>
        <p:spPr bwMode="auto">
          <a:xfrm>
            <a:off x="539750" y="2276475"/>
            <a:ext cx="8135938" cy="3673475"/>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fr-FR" altLang="fr-FR" sz="1600" b="1" dirty="0" smtClean="0">
                <a:solidFill>
                  <a:srgbClr val="E37D29"/>
                </a:solidFill>
              </a:rPr>
              <a:t>Les hôtels semblent le secteur le plus prometteur</a:t>
            </a:r>
          </a:p>
          <a:p>
            <a:pPr marL="903288" lvl="4" indent="-228600" eaLnBrk="1" hangingPunct="1">
              <a:spcBef>
                <a:spcPts val="600"/>
              </a:spcBef>
              <a:buFont typeface="Arial" pitchFamily="34" charset="0"/>
              <a:buChar char="−"/>
            </a:pPr>
            <a:r>
              <a:rPr lang="fr-FR" altLang="fr-FR" sz="1200" dirty="0" smtClean="0">
                <a:solidFill>
                  <a:srgbClr val="475769"/>
                </a:solidFill>
              </a:rPr>
              <a:t>Les besoins de chauffage les plus élevés, particulièrement non-isolé, Paris, Consignes réels</a:t>
            </a:r>
          </a:p>
          <a:p>
            <a:pPr marL="903288" lvl="4" indent="-228600" eaLnBrk="1" hangingPunct="1">
              <a:spcBef>
                <a:spcPts val="600"/>
              </a:spcBef>
              <a:buFont typeface="Arial" pitchFamily="34" charset="0"/>
              <a:buChar char="−"/>
            </a:pPr>
            <a:r>
              <a:rPr lang="fr-FR" altLang="fr-FR" sz="1200" dirty="0" smtClean="0">
                <a:solidFill>
                  <a:srgbClr val="475769"/>
                </a:solidFill>
              </a:rPr>
              <a:t>Le rapport entre les besoins de climatisation et de chauffage correspond bien à la capacité </a:t>
            </a:r>
            <a:r>
              <a:rPr lang="de-DE" altLang="fr-FR" sz="1200" dirty="0" smtClean="0">
                <a:solidFill>
                  <a:srgbClr val="475769"/>
                </a:solidFill>
                <a:sym typeface="Wingdings" pitchFamily="2" charset="2"/>
              </a:rPr>
              <a:t> </a:t>
            </a:r>
            <a:r>
              <a:rPr lang="fr-FR" altLang="fr-FR" sz="1200" dirty="0" smtClean="0">
                <a:solidFill>
                  <a:srgbClr val="475769"/>
                </a:solidFill>
              </a:rPr>
              <a:t>efficacité élevée</a:t>
            </a:r>
          </a:p>
          <a:p>
            <a:pPr marL="903288" lvl="4" indent="-228600" eaLnBrk="1" hangingPunct="1">
              <a:spcBef>
                <a:spcPts val="600"/>
              </a:spcBef>
              <a:buFont typeface="Arial" pitchFamily="34" charset="0"/>
              <a:buChar char="−"/>
            </a:pPr>
            <a:r>
              <a:rPr lang="fr-FR" altLang="fr-FR" sz="1200" dirty="0" smtClean="0">
                <a:solidFill>
                  <a:srgbClr val="475769"/>
                </a:solidFill>
              </a:rPr>
              <a:t>La production d’ECS représente une partie importante du coût d’exploitation qui est minimisée grâce au COP élevé même sans prendre en compte la récupération de chaleur en mode refroidissement. </a:t>
            </a:r>
          </a:p>
          <a:p>
            <a:pPr marL="903288" lvl="4" indent="-228600" eaLnBrk="1" hangingPunct="1">
              <a:spcBef>
                <a:spcPts val="600"/>
              </a:spcBef>
              <a:buFont typeface="Arial" pitchFamily="34" charset="0"/>
              <a:buChar char="−"/>
            </a:pPr>
            <a:r>
              <a:rPr lang="fr-FR" altLang="fr-FR" sz="1200" dirty="0" smtClean="0">
                <a:solidFill>
                  <a:srgbClr val="475769"/>
                </a:solidFill>
              </a:rPr>
              <a:t>Les bâtiments non-isolés ont moins de besoins de refroidissement et le nombre d’heures où les besoins ne sont pas satisfaits reste acceptable surtout quand les consignes réglementaires sont respectées.</a:t>
            </a:r>
          </a:p>
          <a:p>
            <a:pPr marL="903288" lvl="4" indent="-228600" eaLnBrk="1" hangingPunct="1">
              <a:spcBef>
                <a:spcPts val="1200"/>
              </a:spcBef>
            </a:pPr>
            <a:endParaRPr lang="fr-FR" altLang="fr-FR" sz="1200" dirty="0">
              <a:solidFill>
                <a:srgbClr val="475769"/>
              </a:solidFill>
              <a:sym typeface="Wingdings" pitchFamily="2" charset="2"/>
            </a:endParaRPr>
          </a:p>
          <a:p>
            <a:pPr marL="342900" indent="-342900" eaLnBrk="1" hangingPunct="1">
              <a:spcBef>
                <a:spcPct val="20000"/>
              </a:spcBef>
              <a:buFont typeface="Arial" charset="0"/>
              <a:buChar char="•"/>
            </a:pPr>
            <a:r>
              <a:rPr lang="fr-FR" altLang="fr-FR" sz="1600" b="1" dirty="0" smtClean="0">
                <a:solidFill>
                  <a:srgbClr val="E37D29"/>
                </a:solidFill>
              </a:rPr>
              <a:t> Le meilleur compétiteur est la PAC électrique</a:t>
            </a:r>
            <a:endParaRPr lang="fr-FR" altLang="fr-FR" sz="1200" dirty="0" smtClean="0">
              <a:solidFill>
                <a:srgbClr val="475769"/>
              </a:solidFill>
            </a:endParaRPr>
          </a:p>
          <a:p>
            <a:pPr marL="903288" lvl="4" indent="-228600" eaLnBrk="1" hangingPunct="1">
              <a:spcBef>
                <a:spcPts val="1200"/>
              </a:spcBef>
              <a:buFont typeface="Arial" pitchFamily="34" charset="0"/>
              <a:buChar char="−"/>
            </a:pPr>
            <a:r>
              <a:rPr lang="fr-FR" altLang="fr-FR" sz="1200" dirty="0" smtClean="0">
                <a:solidFill>
                  <a:srgbClr val="475769"/>
                </a:solidFill>
              </a:rPr>
              <a:t>avec un faible cout d’investissement et une efficacité élevée à charge partielle. Elle permet en plus de produire de l’ECS directement et est plus efficace en chauffage que le VRF. Pour les cas prometteurs le coût d’investissement plus élevé pour la machine COMANCHE par rapport à la PAC électrique est rentabilisé au bout de 4 à 6 ans.</a:t>
            </a: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23</a:t>
            </a:fld>
            <a:endParaRPr lang="fr-FR" altLang="fr-FR" sz="1600" b="1">
              <a:solidFill>
                <a:srgbClr val="4F656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552" y="1844824"/>
            <a:ext cx="8135938" cy="360363"/>
          </a:xfrm>
        </p:spPr>
        <p:txBody>
          <a:bodyPr/>
          <a:lstStyle/>
          <a:p>
            <a:pPr algn="l" eaLnBrk="1" hangingPunct="1"/>
            <a:r>
              <a:rPr lang="fr-FR" altLang="fr-FR" sz="1600" dirty="0" smtClean="0">
                <a:solidFill>
                  <a:srgbClr val="4F6569"/>
                </a:solidFill>
              </a:rPr>
              <a:t>« La chaudière thermodynamique »</a:t>
            </a: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7" name="Espace réservé du contenu 7"/>
          <p:cNvSpPr txBox="1">
            <a:spLocks/>
          </p:cNvSpPr>
          <p:nvPr/>
        </p:nvSpPr>
        <p:spPr bwMode="auto">
          <a:xfrm>
            <a:off x="539750" y="2276475"/>
            <a:ext cx="8135938" cy="432445"/>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fr-FR" altLang="fr-FR" sz="1600" b="1" dirty="0" smtClean="0">
                <a:solidFill>
                  <a:srgbClr val="E37D29"/>
                </a:solidFill>
              </a:rPr>
              <a:t>Principe : Compression thermique / moteur Stirling</a:t>
            </a:r>
          </a:p>
          <a:p>
            <a:pPr marL="342900" indent="-342900" eaLnBrk="1" hangingPunct="1">
              <a:spcBef>
                <a:spcPct val="20000"/>
              </a:spcBef>
            </a:pPr>
            <a:endParaRPr lang="fr-FR" altLang="fr-FR" sz="1600" b="1" dirty="0" smtClean="0">
              <a:solidFill>
                <a:srgbClr val="E37D29"/>
              </a:solidFill>
              <a:sym typeface="Wingdings" pitchFamily="2" charset="2"/>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3</a:t>
            </a:fld>
            <a:endParaRPr lang="fr-FR" altLang="fr-FR" sz="1600" b="1">
              <a:solidFill>
                <a:srgbClr val="4F6569"/>
              </a:solidFill>
            </a:endParaRPr>
          </a:p>
        </p:txBody>
      </p:sp>
      <p:pic>
        <p:nvPicPr>
          <p:cNvPr id="1026" name="Picture 2"/>
          <p:cNvPicPr>
            <a:picLocks noChangeAspect="1" noChangeArrowheads="1"/>
          </p:cNvPicPr>
          <p:nvPr/>
        </p:nvPicPr>
        <p:blipFill>
          <a:blip r:embed="rId3" cstate="print"/>
          <a:srcRect/>
          <a:stretch>
            <a:fillRect/>
          </a:stretch>
        </p:blipFill>
        <p:spPr bwMode="auto">
          <a:xfrm>
            <a:off x="6074381" y="2996951"/>
            <a:ext cx="2530067" cy="148234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83567" y="2823570"/>
            <a:ext cx="2117399" cy="1829566"/>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203848" y="2708920"/>
            <a:ext cx="2664296" cy="2170332"/>
          </a:xfrm>
          <a:prstGeom prst="rect">
            <a:avLst/>
          </a:prstGeom>
          <a:noFill/>
          <a:ln w="9525">
            <a:noFill/>
            <a:miter lim="800000"/>
            <a:headEnd/>
            <a:tailEnd/>
          </a:ln>
        </p:spPr>
      </p:pic>
      <p:sp>
        <p:nvSpPr>
          <p:cNvPr id="12" name="Espace réservé du contenu 7"/>
          <p:cNvSpPr txBox="1">
            <a:spLocks/>
          </p:cNvSpPr>
          <p:nvPr/>
        </p:nvSpPr>
        <p:spPr bwMode="auto">
          <a:xfrm>
            <a:off x="539750" y="5084514"/>
            <a:ext cx="8135938" cy="1080790"/>
          </a:xfrm>
          <a:prstGeom prst="rect">
            <a:avLst/>
          </a:prstGeom>
          <a:noFill/>
          <a:ln w="9525">
            <a:noFill/>
            <a:miter lim="800000"/>
            <a:headEnd/>
            <a:tailEnd/>
          </a:ln>
        </p:spPr>
        <p:txBody>
          <a:bodyPr/>
          <a:lstStyle/>
          <a:p>
            <a:pPr marL="903288" lvl="4" indent="-228600" eaLnBrk="1" hangingPunct="1">
              <a:spcBef>
                <a:spcPts val="1200"/>
              </a:spcBef>
              <a:buFont typeface="Arial" pitchFamily="34" charset="0"/>
              <a:buChar char="−"/>
            </a:pPr>
            <a:r>
              <a:rPr lang="fr-FR" altLang="fr-FR" sz="1200" b="1" dirty="0" smtClean="0">
                <a:solidFill>
                  <a:srgbClr val="475769"/>
                </a:solidFill>
              </a:rPr>
              <a:t>Thèse :  </a:t>
            </a:r>
            <a:r>
              <a:rPr lang="fr-FR" altLang="fr-FR" sz="1200" dirty="0" err="1" smtClean="0">
                <a:solidFill>
                  <a:srgbClr val="475769"/>
                </a:solidFill>
              </a:rPr>
              <a:t>Ibsaine</a:t>
            </a:r>
            <a:r>
              <a:rPr lang="fr-FR" altLang="fr-FR" sz="1200" dirty="0" smtClean="0">
                <a:solidFill>
                  <a:srgbClr val="475769"/>
                </a:solidFill>
              </a:rPr>
              <a:t> R, Étude d’un système </a:t>
            </a:r>
            <a:r>
              <a:rPr lang="fr-FR" altLang="fr-FR" sz="1200" dirty="0" err="1" smtClean="0">
                <a:solidFill>
                  <a:srgbClr val="475769"/>
                </a:solidFill>
              </a:rPr>
              <a:t>tritherme</a:t>
            </a:r>
            <a:r>
              <a:rPr lang="fr-FR" altLang="fr-FR" sz="1200" dirty="0" smtClean="0">
                <a:solidFill>
                  <a:srgbClr val="475769"/>
                </a:solidFill>
              </a:rPr>
              <a:t> intégrant une compression thermique originale, destiné au marché du chauffage résidentiel, l’Université de Pau et des Pays de l’Adour</a:t>
            </a:r>
            <a:endParaRPr lang="fr-FR" altLang="fr-FR" sz="1400" baseline="-25000" dirty="0" smtClean="0">
              <a:solidFill>
                <a:srgbClr val="475769"/>
              </a:solidFill>
            </a:endParaRPr>
          </a:p>
          <a:p>
            <a:pPr marL="903288" lvl="4" indent="-228600" eaLnBrk="1" hangingPunct="1">
              <a:spcBef>
                <a:spcPts val="600"/>
              </a:spcBef>
              <a:buFont typeface="Arial" pitchFamily="34" charset="0"/>
              <a:buChar char="−"/>
            </a:pPr>
            <a:r>
              <a:rPr lang="fr-FR" altLang="fr-FR" sz="1200" b="1" dirty="0" smtClean="0">
                <a:solidFill>
                  <a:srgbClr val="475769"/>
                </a:solidFill>
              </a:rPr>
              <a:t>Publication : </a:t>
            </a:r>
            <a:r>
              <a:rPr lang="fr-FR" altLang="fr-FR" sz="1200" dirty="0" err="1" smtClean="0">
                <a:solidFill>
                  <a:srgbClr val="475769"/>
                </a:solidFill>
              </a:rPr>
              <a:t>Ibsaine</a:t>
            </a:r>
            <a:r>
              <a:rPr lang="fr-FR" altLang="fr-FR" sz="1200" dirty="0" smtClean="0">
                <a:solidFill>
                  <a:srgbClr val="475769"/>
                </a:solidFill>
              </a:rPr>
              <a:t> R et al., </a:t>
            </a:r>
            <a:r>
              <a:rPr lang="fr-FR" altLang="fr-FR" sz="1200" dirty="0" err="1" smtClean="0">
                <a:solidFill>
                  <a:srgbClr val="475769"/>
                </a:solidFill>
              </a:rPr>
              <a:t>Modelling</a:t>
            </a:r>
            <a:r>
              <a:rPr lang="fr-FR" altLang="fr-FR" sz="1200" dirty="0" smtClean="0">
                <a:solidFill>
                  <a:srgbClr val="475769"/>
                </a:solidFill>
              </a:rPr>
              <a:t> of a new thermal </a:t>
            </a:r>
            <a:r>
              <a:rPr lang="fr-FR" altLang="fr-FR" sz="1200" dirty="0" err="1" smtClean="0">
                <a:solidFill>
                  <a:srgbClr val="475769"/>
                </a:solidFill>
              </a:rPr>
              <a:t>compressor</a:t>
            </a:r>
            <a:r>
              <a:rPr lang="fr-FR" altLang="fr-FR" sz="1200" dirty="0" smtClean="0">
                <a:solidFill>
                  <a:srgbClr val="475769"/>
                </a:solidFill>
              </a:rPr>
              <a:t> for </a:t>
            </a:r>
            <a:r>
              <a:rPr lang="fr-FR" altLang="fr-FR" sz="1200" dirty="0" err="1" smtClean="0">
                <a:solidFill>
                  <a:srgbClr val="475769"/>
                </a:solidFill>
              </a:rPr>
              <a:t>supercritical</a:t>
            </a:r>
            <a:r>
              <a:rPr lang="fr-FR" altLang="fr-FR" sz="1200" dirty="0" smtClean="0">
                <a:solidFill>
                  <a:srgbClr val="475769"/>
                </a:solidFill>
              </a:rPr>
              <a:t> CO</a:t>
            </a:r>
            <a:r>
              <a:rPr lang="fr-FR" altLang="fr-FR" sz="1200" baseline="-25000" dirty="0" smtClean="0">
                <a:solidFill>
                  <a:srgbClr val="475769"/>
                </a:solidFill>
              </a:rPr>
              <a:t>2</a:t>
            </a:r>
            <a:r>
              <a:rPr lang="fr-FR" altLang="fr-FR" sz="1200" dirty="0" smtClean="0">
                <a:solidFill>
                  <a:srgbClr val="475769"/>
                </a:solidFill>
              </a:rPr>
              <a:t> </a:t>
            </a:r>
            <a:r>
              <a:rPr lang="fr-FR" altLang="fr-FR" sz="1200" dirty="0" err="1" smtClean="0">
                <a:solidFill>
                  <a:srgbClr val="475769"/>
                </a:solidFill>
              </a:rPr>
              <a:t>heat</a:t>
            </a:r>
            <a:r>
              <a:rPr lang="fr-FR" altLang="fr-FR" sz="1200" dirty="0" smtClean="0">
                <a:solidFill>
                  <a:srgbClr val="475769"/>
                </a:solidFill>
              </a:rPr>
              <a:t> </a:t>
            </a:r>
            <a:r>
              <a:rPr lang="fr-FR" altLang="fr-FR" sz="1200" dirty="0" err="1" smtClean="0">
                <a:solidFill>
                  <a:srgbClr val="475769"/>
                </a:solidFill>
              </a:rPr>
              <a:t>pump</a:t>
            </a:r>
            <a:endParaRPr lang="fr-FR" altLang="fr-FR" sz="1200" dirty="0" smtClean="0">
              <a:solidFill>
                <a:srgbClr val="475769"/>
              </a:solidFill>
              <a:sym typeface="Wingdings" pitchFamily="2" charset="2"/>
            </a:endParaRPr>
          </a:p>
          <a:p>
            <a:pPr marL="903288" lvl="4" indent="-228600" eaLnBrk="1" hangingPunct="1">
              <a:spcBef>
                <a:spcPts val="600"/>
              </a:spcBef>
              <a:buFont typeface="Arial" pitchFamily="34" charset="0"/>
              <a:buChar char="−"/>
            </a:pPr>
            <a:r>
              <a:rPr lang="fr-FR" altLang="fr-FR" sz="1200" b="1" dirty="0" smtClean="0">
                <a:solidFill>
                  <a:srgbClr val="475769"/>
                </a:solidFill>
                <a:sym typeface="Wingdings" pitchFamily="2" charset="2"/>
              </a:rPr>
              <a:t>Brevet : </a:t>
            </a:r>
            <a:r>
              <a:rPr lang="fr-FR" altLang="fr-FR" sz="1200" dirty="0" smtClean="0">
                <a:solidFill>
                  <a:srgbClr val="475769"/>
                </a:solidFill>
                <a:sym typeface="Wingdings" pitchFamily="2" charset="2"/>
              </a:rPr>
              <a:t>US20130323102, US20160146152A1</a:t>
            </a:r>
            <a:endParaRPr lang="fr-FR" altLang="fr-FR" sz="1200" dirty="0">
              <a:solidFill>
                <a:srgbClr val="47576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Objectifs de l’étude d’implantation</a:t>
            </a:r>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7" name="Espace réservé du contenu 7"/>
          <p:cNvSpPr txBox="1">
            <a:spLocks/>
          </p:cNvSpPr>
          <p:nvPr/>
        </p:nvSpPr>
        <p:spPr bwMode="auto">
          <a:xfrm>
            <a:off x="539750" y="2276475"/>
            <a:ext cx="8135938" cy="3673475"/>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fr-FR" altLang="fr-FR" sz="1600" b="1" dirty="0" smtClean="0">
                <a:solidFill>
                  <a:srgbClr val="E37D29"/>
                </a:solidFill>
              </a:rPr>
              <a:t>Évaluation des performances par rapport au technologies existantes</a:t>
            </a:r>
          </a:p>
          <a:p>
            <a:pPr marL="903288" lvl="4" indent="-228600" eaLnBrk="1" hangingPunct="1">
              <a:spcBef>
                <a:spcPts val="1200"/>
              </a:spcBef>
              <a:buFont typeface="Arial" pitchFamily="34" charset="0"/>
              <a:buChar char="−"/>
            </a:pPr>
            <a:r>
              <a:rPr lang="fr-FR" altLang="fr-FR" sz="1200" dirty="0" smtClean="0">
                <a:solidFill>
                  <a:srgbClr val="475769"/>
                </a:solidFill>
              </a:rPr>
              <a:t>COP, EER, coût d’exploitation, coût total vie</a:t>
            </a:r>
          </a:p>
          <a:p>
            <a:pPr marL="903288" lvl="4" indent="-228600" eaLnBrk="1" hangingPunct="1">
              <a:spcBef>
                <a:spcPct val="20000"/>
              </a:spcBef>
              <a:buFont typeface="Arial" pitchFamily="34" charset="0"/>
              <a:buChar char="−"/>
            </a:pPr>
            <a:r>
              <a:rPr lang="fr-FR" altLang="fr-FR" sz="1200" dirty="0" smtClean="0">
                <a:solidFill>
                  <a:srgbClr val="475769"/>
                </a:solidFill>
              </a:rPr>
              <a:t>Chauffage, Climatisation, ECS</a:t>
            </a:r>
          </a:p>
          <a:p>
            <a:pPr marL="903288" lvl="4" indent="-228600" eaLnBrk="1" hangingPunct="1">
              <a:spcBef>
                <a:spcPct val="20000"/>
              </a:spcBef>
              <a:buFont typeface="Arial" pitchFamily="34" charset="0"/>
              <a:buChar char="−"/>
            </a:pPr>
            <a:r>
              <a:rPr lang="fr-FR" altLang="fr-FR" sz="1200" dirty="0" smtClean="0">
                <a:solidFill>
                  <a:srgbClr val="475769"/>
                </a:solidFill>
              </a:rPr>
              <a:t>Secteur tertiaire : Hôtel, Bureaux, Commerce</a:t>
            </a:r>
          </a:p>
          <a:p>
            <a:pPr marL="903288" lvl="4" indent="-228600" eaLnBrk="1" hangingPunct="1">
              <a:spcBef>
                <a:spcPct val="20000"/>
              </a:spcBef>
              <a:buFont typeface="Arial" pitchFamily="34" charset="0"/>
              <a:buChar char="−"/>
            </a:pPr>
            <a:r>
              <a:rPr lang="fr-FR" altLang="fr-FR" sz="1200" dirty="0" smtClean="0">
                <a:solidFill>
                  <a:srgbClr val="475769"/>
                </a:solidFill>
              </a:rPr>
              <a:t>Deux climats différents : Paris, Carpentras</a:t>
            </a:r>
          </a:p>
          <a:p>
            <a:pPr marL="903288" lvl="4" indent="-228600" eaLnBrk="1" hangingPunct="1">
              <a:spcBef>
                <a:spcPct val="20000"/>
              </a:spcBef>
              <a:buFont typeface="Arial" pitchFamily="34" charset="0"/>
              <a:buChar char="−"/>
            </a:pPr>
            <a:endParaRPr lang="fr-FR" altLang="fr-FR" sz="1200" dirty="0">
              <a:solidFill>
                <a:srgbClr val="475769"/>
              </a:solidFill>
            </a:endParaRPr>
          </a:p>
          <a:p>
            <a:pPr marL="903288" lvl="4" indent="-228600" eaLnBrk="1" hangingPunct="1">
              <a:spcBef>
                <a:spcPct val="20000"/>
              </a:spcBef>
              <a:buFont typeface="Arial" pitchFamily="34" charset="0"/>
              <a:buChar char="−"/>
            </a:pPr>
            <a:r>
              <a:rPr lang="fr-FR" altLang="fr-FR" sz="1200" dirty="0" smtClean="0">
                <a:solidFill>
                  <a:srgbClr val="475769"/>
                </a:solidFill>
              </a:rPr>
              <a:t>4 modèles de technologies compétiteurs : </a:t>
            </a:r>
            <a:r>
              <a:rPr lang="fr-FR" altLang="fr-FR" sz="1200" dirty="0" err="1" smtClean="0">
                <a:solidFill>
                  <a:srgbClr val="475769"/>
                </a:solidFill>
                <a:sym typeface="Wingdings" pitchFamily="2" charset="2"/>
              </a:rPr>
              <a:t>P</a:t>
            </a:r>
            <a:r>
              <a:rPr lang="fr-FR" altLang="fr-FR" sz="1200" baseline="-25000" dirty="0" err="1" smtClean="0">
                <a:solidFill>
                  <a:srgbClr val="475769"/>
                </a:solidFill>
                <a:sym typeface="Wingdings" pitchFamily="2" charset="2"/>
              </a:rPr>
              <a:t>max</a:t>
            </a:r>
            <a:r>
              <a:rPr lang="fr-FR" altLang="fr-FR" sz="1200" dirty="0" smtClean="0">
                <a:solidFill>
                  <a:srgbClr val="475769"/>
                </a:solidFill>
                <a:sym typeface="Wingdings" pitchFamily="2" charset="2"/>
              </a:rPr>
              <a:t> = f(</a:t>
            </a:r>
            <a:r>
              <a:rPr lang="fr-FR" altLang="fr-FR" sz="1200" dirty="0" err="1" smtClean="0">
                <a:solidFill>
                  <a:srgbClr val="475769"/>
                </a:solidFill>
                <a:sym typeface="Wingdings" pitchFamily="2" charset="2"/>
              </a:rPr>
              <a:t>T</a:t>
            </a:r>
            <a:r>
              <a:rPr lang="fr-FR" altLang="fr-FR" sz="1200" baseline="-25000" dirty="0" err="1" smtClean="0">
                <a:solidFill>
                  <a:srgbClr val="475769"/>
                </a:solidFill>
                <a:sym typeface="Wingdings" pitchFamily="2" charset="2"/>
              </a:rPr>
              <a:t>ext</a:t>
            </a:r>
            <a:r>
              <a:rPr lang="fr-FR" altLang="fr-FR" sz="1200" dirty="0" smtClean="0">
                <a:solidFill>
                  <a:srgbClr val="475769"/>
                </a:solidFill>
                <a:sym typeface="Wingdings" pitchFamily="2" charset="2"/>
              </a:rPr>
              <a:t>,(T</a:t>
            </a:r>
            <a:r>
              <a:rPr lang="fr-FR" altLang="fr-FR" sz="1200" baseline="-25000" dirty="0" smtClean="0">
                <a:solidFill>
                  <a:srgbClr val="475769"/>
                </a:solidFill>
                <a:sym typeface="Wingdings" pitchFamily="2" charset="2"/>
              </a:rPr>
              <a:t>int</a:t>
            </a:r>
            <a:r>
              <a:rPr lang="fr-FR" altLang="fr-FR" sz="1200" dirty="0" smtClean="0">
                <a:solidFill>
                  <a:srgbClr val="475769"/>
                </a:solidFill>
                <a:sym typeface="Wingdings" pitchFamily="2" charset="2"/>
              </a:rPr>
              <a:t>)), COP = f(</a:t>
            </a:r>
            <a:r>
              <a:rPr lang="fr-FR" altLang="fr-FR" sz="1200" dirty="0" err="1" smtClean="0">
                <a:solidFill>
                  <a:srgbClr val="475769"/>
                </a:solidFill>
                <a:sym typeface="Wingdings" pitchFamily="2" charset="2"/>
              </a:rPr>
              <a:t>T</a:t>
            </a:r>
            <a:r>
              <a:rPr lang="fr-FR" altLang="fr-FR" sz="1200" baseline="-25000" dirty="0" err="1" smtClean="0">
                <a:solidFill>
                  <a:srgbClr val="475769"/>
                </a:solidFill>
                <a:sym typeface="Wingdings" pitchFamily="2" charset="2"/>
              </a:rPr>
              <a:t>ext</a:t>
            </a:r>
            <a:r>
              <a:rPr lang="fr-FR" altLang="fr-FR" sz="1200" dirty="0" smtClean="0">
                <a:solidFill>
                  <a:srgbClr val="475769"/>
                </a:solidFill>
                <a:sym typeface="Wingdings" pitchFamily="2" charset="2"/>
              </a:rPr>
              <a:t>, P), loi d’eau</a:t>
            </a:r>
            <a:endParaRPr lang="fr-FR" altLang="fr-FR" sz="1200" dirty="0" smtClean="0">
              <a:solidFill>
                <a:srgbClr val="475769"/>
              </a:solidFill>
            </a:endParaRPr>
          </a:p>
          <a:p>
            <a:pPr marL="1360488" lvl="5" indent="-228600">
              <a:spcBef>
                <a:spcPct val="20000"/>
              </a:spcBef>
              <a:buFont typeface="Arial" pitchFamily="34" charset="0"/>
              <a:buChar char="−"/>
            </a:pPr>
            <a:r>
              <a:rPr lang="fr-FR" altLang="fr-FR" sz="1200" dirty="0" smtClean="0">
                <a:solidFill>
                  <a:srgbClr val="475769"/>
                </a:solidFill>
              </a:rPr>
              <a:t>PAC électrique (a/e)</a:t>
            </a:r>
          </a:p>
          <a:p>
            <a:pPr marL="1360488" lvl="5" indent="-228600">
              <a:spcBef>
                <a:spcPct val="20000"/>
              </a:spcBef>
              <a:buFont typeface="Arial" pitchFamily="34" charset="0"/>
              <a:buChar char="−"/>
            </a:pPr>
            <a:r>
              <a:rPr lang="fr-FR" altLang="fr-FR" sz="1200" dirty="0" smtClean="0">
                <a:solidFill>
                  <a:srgbClr val="475769"/>
                </a:solidFill>
              </a:rPr>
              <a:t>VRF (a/a)</a:t>
            </a:r>
          </a:p>
          <a:p>
            <a:pPr marL="1360488" lvl="5" indent="-228600">
              <a:spcBef>
                <a:spcPct val="20000"/>
              </a:spcBef>
              <a:buFont typeface="Arial" pitchFamily="34" charset="0"/>
              <a:buChar char="−"/>
            </a:pPr>
            <a:r>
              <a:rPr lang="fr-FR" altLang="fr-FR" sz="1200" dirty="0" smtClean="0">
                <a:solidFill>
                  <a:srgbClr val="475769"/>
                </a:solidFill>
              </a:rPr>
              <a:t>PAC à absorption (a/e)</a:t>
            </a:r>
          </a:p>
          <a:p>
            <a:pPr marL="1360488" lvl="5" indent="-228600">
              <a:spcBef>
                <a:spcPct val="20000"/>
              </a:spcBef>
              <a:buFont typeface="Arial" pitchFamily="34" charset="0"/>
              <a:buChar char="−"/>
            </a:pPr>
            <a:r>
              <a:rPr lang="fr-FR" altLang="fr-FR" sz="1200" dirty="0" smtClean="0">
                <a:solidFill>
                  <a:srgbClr val="475769"/>
                </a:solidFill>
              </a:rPr>
              <a:t>PAC à moteur gaz (a/e)</a:t>
            </a:r>
          </a:p>
          <a:p>
            <a:pPr marL="903288" lvl="4" indent="-228600" eaLnBrk="1" hangingPunct="1">
              <a:spcBef>
                <a:spcPct val="20000"/>
              </a:spcBef>
              <a:buFont typeface="Arial" pitchFamily="34" charset="0"/>
              <a:buChar char="•"/>
            </a:pPr>
            <a:endParaRPr lang="fr-FR" altLang="fr-FR" sz="1200" dirty="0">
              <a:solidFill>
                <a:srgbClr val="475769"/>
              </a:solidFill>
            </a:endParaRPr>
          </a:p>
          <a:p>
            <a:pPr marL="903288" lvl="4" indent="-228600" eaLnBrk="1" hangingPunct="1">
              <a:lnSpc>
                <a:spcPct val="150000"/>
              </a:lnSpc>
              <a:spcBef>
                <a:spcPct val="20000"/>
              </a:spcBef>
            </a:pPr>
            <a:r>
              <a:rPr lang="fr-FR" altLang="fr-FR" sz="1200" dirty="0" smtClean="0">
                <a:solidFill>
                  <a:srgbClr val="475769"/>
                </a:solidFill>
                <a:sym typeface="Wingdings" pitchFamily="2" charset="2"/>
              </a:rPr>
              <a:t> </a:t>
            </a:r>
            <a:r>
              <a:rPr lang="fr-FR" altLang="fr-FR" sz="1200" dirty="0" smtClean="0">
                <a:solidFill>
                  <a:srgbClr val="475769"/>
                </a:solidFill>
              </a:rPr>
              <a:t>identification du marché cible</a:t>
            </a:r>
          </a:p>
          <a:p>
            <a:pPr marL="903288" lvl="4" indent="-228600" eaLnBrk="1" hangingPunct="1">
              <a:lnSpc>
                <a:spcPct val="150000"/>
              </a:lnSpc>
              <a:spcBef>
                <a:spcPct val="20000"/>
              </a:spcBef>
              <a:buFont typeface="Arial" pitchFamily="34" charset="0"/>
              <a:buChar char="•"/>
            </a:pPr>
            <a:endParaRPr lang="fr-FR" altLang="fr-FR" sz="1400" dirty="0">
              <a:solidFill>
                <a:srgbClr val="475769"/>
              </a:solidFill>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4</a:t>
            </a:fld>
            <a:endParaRPr lang="fr-FR" altLang="fr-FR" sz="1600" b="1">
              <a:solidFill>
                <a:srgbClr val="4F656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rPr>
              <a:t>Climatisation </a:t>
            </a:r>
            <a:r>
              <a:rPr lang="fr-FR" sz="2800" dirty="0" err="1" smtClean="0">
                <a:solidFill>
                  <a:schemeClr val="bg1">
                    <a:lumMod val="95000"/>
                  </a:schemeClr>
                </a:solidFill>
              </a:rPr>
              <a:t>BoostHEAT</a:t>
            </a:r>
            <a:endParaRPr lang="fr-FR" sz="2800" dirty="0">
              <a:solidFill>
                <a:schemeClr val="bg1">
                  <a:lumMod val="95000"/>
                </a:schemeClr>
              </a:solidFill>
              <a:ea typeface="+mj-ea"/>
              <a:cs typeface="+mj-cs"/>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5126"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12326336-B3BD-4AD4-A48A-77844B72DCAD}" type="slidenum">
              <a:rPr lang="fr-FR" altLang="fr-FR" sz="1600" b="1">
                <a:solidFill>
                  <a:srgbClr val="4F6569"/>
                </a:solidFill>
              </a:rPr>
              <a:pPr eaLnBrk="1" hangingPunct="1">
                <a:spcBef>
                  <a:spcPct val="20000"/>
                </a:spcBef>
              </a:pPr>
              <a:t>5</a:t>
            </a:fld>
            <a:endParaRPr lang="fr-FR" altLang="fr-FR" sz="1600" b="1">
              <a:solidFill>
                <a:srgbClr val="4F6569"/>
              </a:solidFill>
            </a:endParaRPr>
          </a:p>
        </p:txBody>
      </p:sp>
      <p:graphicFrame>
        <p:nvGraphicFramePr>
          <p:cNvPr id="7" name="Tableau 6"/>
          <p:cNvGraphicFramePr>
            <a:graphicFrameLocks noGrp="1"/>
          </p:cNvGraphicFramePr>
          <p:nvPr/>
        </p:nvGraphicFramePr>
        <p:xfrm>
          <a:off x="827584" y="1412776"/>
          <a:ext cx="7668072" cy="4608512"/>
        </p:xfrm>
        <a:graphic>
          <a:graphicData uri="http://schemas.openxmlformats.org/drawingml/2006/table">
            <a:tbl>
              <a:tblPr/>
              <a:tblGrid>
                <a:gridCol w="1250702"/>
                <a:gridCol w="1283474"/>
                <a:gridCol w="1283474"/>
                <a:gridCol w="1283474"/>
                <a:gridCol w="1283474"/>
                <a:gridCol w="1283474"/>
              </a:tblGrid>
              <a:tr h="259227">
                <a:tc>
                  <a:txBody>
                    <a:bodyPr/>
                    <a:lstStyle/>
                    <a:p>
                      <a:pPr indent="0" algn="l">
                        <a:spcAft>
                          <a:spcPts val="0"/>
                        </a:spcAft>
                      </a:pPr>
                      <a:r>
                        <a:rPr lang="fr-FR" sz="1000" b="1" dirty="0">
                          <a:solidFill>
                            <a:srgbClr val="000000"/>
                          </a:solidFill>
                          <a:latin typeface="Calibri"/>
                          <a:ea typeface="Times New Roman"/>
                          <a:cs typeface="Times New Roman"/>
                        </a:rPr>
                        <a:t>Marque</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indent="0" algn="ctr">
                        <a:spcAft>
                          <a:spcPts val="0"/>
                        </a:spcAft>
                      </a:pPr>
                      <a:r>
                        <a:rPr lang="fr-FR" sz="1000" b="1" dirty="0">
                          <a:solidFill>
                            <a:srgbClr val="000000"/>
                          </a:solidFill>
                          <a:latin typeface="Calibri"/>
                          <a:ea typeface="Times New Roman"/>
                          <a:cs typeface="Times New Roman"/>
                        </a:rPr>
                        <a:t>Confidentiel</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indent="0" algn="ctr">
                        <a:spcAft>
                          <a:spcPts val="0"/>
                        </a:spcAft>
                      </a:pPr>
                      <a:r>
                        <a:rPr lang="fr-FR" sz="1000" b="1">
                          <a:solidFill>
                            <a:srgbClr val="000000"/>
                          </a:solidFill>
                          <a:latin typeface="Calibri"/>
                          <a:ea typeface="Times New Roman"/>
                          <a:cs typeface="Times New Roman"/>
                        </a:rPr>
                        <a:t>Confidentiel</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indent="0" algn="ctr">
                        <a:spcAft>
                          <a:spcPts val="0"/>
                        </a:spcAft>
                      </a:pPr>
                      <a:r>
                        <a:rPr lang="fr-FR" sz="1000" b="1">
                          <a:solidFill>
                            <a:srgbClr val="000000"/>
                          </a:solidFill>
                          <a:latin typeface="Calibri"/>
                          <a:ea typeface="Times New Roman"/>
                          <a:cs typeface="Times New Roman"/>
                        </a:rPr>
                        <a:t>Confidentiel</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indent="0" algn="ctr">
                        <a:spcAft>
                          <a:spcPts val="0"/>
                        </a:spcAft>
                      </a:pPr>
                      <a:r>
                        <a:rPr lang="fr-FR" sz="1000" b="1">
                          <a:solidFill>
                            <a:srgbClr val="000000"/>
                          </a:solidFill>
                          <a:latin typeface="Calibri"/>
                          <a:ea typeface="Times New Roman"/>
                          <a:cs typeface="Times New Roman"/>
                        </a:rPr>
                        <a:t>Confidentiel</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indent="0" algn="ctr">
                        <a:spcAft>
                          <a:spcPts val="0"/>
                        </a:spcAft>
                      </a:pPr>
                      <a:r>
                        <a:rPr lang="fr-FR" sz="1000" b="1" dirty="0" err="1">
                          <a:solidFill>
                            <a:srgbClr val="000000"/>
                          </a:solidFill>
                          <a:latin typeface="Calibri"/>
                          <a:ea typeface="Times New Roman"/>
                          <a:cs typeface="Times New Roman"/>
                        </a:rPr>
                        <a:t>boostHEAT</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518457">
                <a:tc>
                  <a:txBody>
                    <a:bodyPr/>
                    <a:lstStyle/>
                    <a:p>
                      <a:pPr indent="0" algn="l">
                        <a:spcAft>
                          <a:spcPts val="0"/>
                        </a:spcAft>
                      </a:pPr>
                      <a:r>
                        <a:rPr lang="fr-FR" sz="1000" b="1" dirty="0">
                          <a:solidFill>
                            <a:srgbClr val="000000"/>
                          </a:solidFill>
                          <a:latin typeface="Calibri"/>
                          <a:ea typeface="Times New Roman"/>
                          <a:cs typeface="Times New Roman"/>
                        </a:rPr>
                        <a:t>Gamme</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lvl="0" indent="0" algn="ctr">
                        <a:spcAft>
                          <a:spcPts val="0"/>
                        </a:spcAft>
                      </a:pPr>
                      <a:r>
                        <a:rPr lang="fr-FR" sz="1000" dirty="0">
                          <a:solidFill>
                            <a:srgbClr val="000000"/>
                          </a:solidFill>
                          <a:latin typeface="Calibri"/>
                          <a:ea typeface="Times New Roman"/>
                          <a:cs typeface="Times New Roman"/>
                        </a:rPr>
                        <a:t>VRF  détente directe </a:t>
                      </a:r>
                      <a:endParaRPr lang="fr-FR" sz="1000" dirty="0" smtClean="0">
                        <a:solidFill>
                          <a:srgbClr val="000000"/>
                        </a:solidFill>
                        <a:latin typeface="Calibri"/>
                        <a:ea typeface="Times New Roman"/>
                        <a:cs typeface="Times New Roman"/>
                      </a:endParaRPr>
                    </a:p>
                    <a:p>
                      <a:pPr lvl="0" indent="0" algn="ctr">
                        <a:spcAft>
                          <a:spcPts val="0"/>
                        </a:spcAft>
                      </a:pPr>
                      <a:r>
                        <a:rPr lang="fr-FR" sz="1000" dirty="0" smtClean="0">
                          <a:solidFill>
                            <a:srgbClr val="000000"/>
                          </a:solidFill>
                          <a:latin typeface="Calibri"/>
                          <a:ea typeface="Times New Roman"/>
                          <a:cs typeface="Times New Roman"/>
                        </a:rPr>
                        <a:t>(air/air</a:t>
                      </a:r>
                      <a:r>
                        <a:rPr lang="fr-FR" sz="1000" dirty="0">
                          <a:solidFill>
                            <a:srgbClr val="000000"/>
                          </a:solidFill>
                          <a:latin typeface="Calibri"/>
                          <a:ea typeface="Times New Roman"/>
                          <a:cs typeface="Times New Roman"/>
                        </a:rPr>
                        <a:t>)</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PAC à absorption gaz </a:t>
                      </a:r>
                      <a:endParaRPr lang="fr-FR" sz="1000" dirty="0" smtClean="0">
                        <a:solidFill>
                          <a:srgbClr val="000000"/>
                        </a:solidFill>
                        <a:latin typeface="Calibri"/>
                        <a:ea typeface="Times New Roman"/>
                        <a:cs typeface="Times New Roman"/>
                      </a:endParaRPr>
                    </a:p>
                    <a:p>
                      <a:pPr lvl="0" indent="0" algn="ctr">
                        <a:spcAft>
                          <a:spcPts val="0"/>
                        </a:spcAft>
                      </a:pPr>
                      <a:r>
                        <a:rPr lang="fr-FR" sz="1000" dirty="0" smtClean="0">
                          <a:solidFill>
                            <a:srgbClr val="000000"/>
                          </a:solidFill>
                          <a:latin typeface="Calibri"/>
                          <a:ea typeface="Times New Roman"/>
                          <a:cs typeface="Times New Roman"/>
                        </a:rPr>
                        <a:t>(</a:t>
                      </a:r>
                      <a:r>
                        <a:rPr lang="fr-FR" sz="1000" dirty="0">
                          <a:solidFill>
                            <a:srgbClr val="000000"/>
                          </a:solidFill>
                          <a:latin typeface="Calibri"/>
                          <a:ea typeface="Times New Roman"/>
                          <a:cs typeface="Times New Roman"/>
                        </a:rPr>
                        <a:t>air/eau)</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a:solidFill>
                            <a:srgbClr val="000000"/>
                          </a:solidFill>
                          <a:latin typeface="Calibri"/>
                          <a:ea typeface="Times New Roman"/>
                          <a:cs typeface="Times New Roman"/>
                        </a:rPr>
                        <a:t>PAC  électrique reversible   (air/eau)</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PAC moteur gaz </a:t>
                      </a:r>
                      <a:endParaRPr lang="fr-FR" sz="1000" dirty="0" smtClean="0">
                        <a:solidFill>
                          <a:srgbClr val="000000"/>
                        </a:solidFill>
                        <a:latin typeface="Calibri"/>
                        <a:ea typeface="Times New Roman"/>
                        <a:cs typeface="Times New Roman"/>
                      </a:endParaRPr>
                    </a:p>
                    <a:p>
                      <a:pPr lvl="0" indent="0" algn="ctr">
                        <a:spcAft>
                          <a:spcPts val="0"/>
                        </a:spcAft>
                      </a:pPr>
                      <a:r>
                        <a:rPr lang="fr-FR" sz="1000" dirty="0" smtClean="0">
                          <a:solidFill>
                            <a:srgbClr val="000000"/>
                          </a:solidFill>
                          <a:latin typeface="Calibri"/>
                          <a:ea typeface="Times New Roman"/>
                          <a:cs typeface="Times New Roman"/>
                        </a:rPr>
                        <a:t>(</a:t>
                      </a:r>
                      <a:r>
                        <a:rPr lang="fr-FR" sz="1000" dirty="0">
                          <a:solidFill>
                            <a:srgbClr val="000000"/>
                          </a:solidFill>
                          <a:latin typeface="Calibri"/>
                          <a:ea typeface="Times New Roman"/>
                          <a:cs typeface="Times New Roman"/>
                        </a:rPr>
                        <a:t>air/eau)</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Chaudière thermodynamique </a:t>
                      </a:r>
                      <a:r>
                        <a:rPr lang="fr-FR" sz="1000" dirty="0" smtClean="0">
                          <a:solidFill>
                            <a:srgbClr val="000000"/>
                          </a:solidFill>
                          <a:latin typeface="Calibri"/>
                          <a:ea typeface="Times New Roman"/>
                          <a:cs typeface="Times New Roman"/>
                        </a:rPr>
                        <a:t>(</a:t>
                      </a:r>
                      <a:r>
                        <a:rPr lang="fr-FR" sz="1000" dirty="0">
                          <a:solidFill>
                            <a:srgbClr val="000000"/>
                          </a:solidFill>
                          <a:latin typeface="Calibri"/>
                          <a:ea typeface="Times New Roman"/>
                          <a:cs typeface="Times New Roman"/>
                        </a:rPr>
                        <a:t>air/eau</a:t>
                      </a:r>
                      <a:r>
                        <a:rPr lang="fr-FR" sz="1000" dirty="0" smtClean="0">
                          <a:solidFill>
                            <a:srgbClr val="000000"/>
                          </a:solidFill>
                          <a:latin typeface="Calibri"/>
                          <a:ea typeface="Times New Roman"/>
                          <a:cs typeface="Times New Roman"/>
                        </a:rPr>
                        <a:t>)</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48">
                <a:tc>
                  <a:txBody>
                    <a:bodyPr/>
                    <a:lstStyle/>
                    <a:p>
                      <a:pPr indent="0" algn="l">
                        <a:spcAft>
                          <a:spcPts val="0"/>
                        </a:spcAft>
                      </a:pPr>
                      <a:r>
                        <a:rPr lang="fr-FR" sz="1000" b="1" dirty="0">
                          <a:solidFill>
                            <a:srgbClr val="000000"/>
                          </a:solidFill>
                          <a:latin typeface="Calibri"/>
                          <a:ea typeface="Times New Roman"/>
                          <a:cs typeface="Times New Roman"/>
                        </a:rPr>
                        <a:t>Technologie</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lvl="0" indent="0" algn="ctr">
                        <a:spcAft>
                          <a:spcPts val="0"/>
                        </a:spcAft>
                      </a:pPr>
                      <a:r>
                        <a:rPr lang="fr-FR" sz="1000" dirty="0">
                          <a:solidFill>
                            <a:srgbClr val="000000"/>
                          </a:solidFill>
                          <a:latin typeface="Calibri"/>
                          <a:ea typeface="Times New Roman"/>
                          <a:cs typeface="Times New Roman"/>
                        </a:rPr>
                        <a:t>Compresseur Scroll Hermétique</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Cycle à absorption</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Compresseur Scroll</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Compresseur scroll, </a:t>
                      </a:r>
                      <a:r>
                        <a:rPr lang="fr-FR" sz="1000" dirty="0" err="1" smtClean="0">
                          <a:solidFill>
                            <a:srgbClr val="000000"/>
                          </a:solidFill>
                          <a:latin typeface="Calibri"/>
                          <a:ea typeface="Times New Roman"/>
                          <a:cs typeface="Times New Roman"/>
                        </a:rPr>
                        <a:t>inverter</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a:solidFill>
                            <a:srgbClr val="000000"/>
                          </a:solidFill>
                          <a:latin typeface="Calibri"/>
                          <a:ea typeface="Times New Roman"/>
                          <a:cs typeface="Times New Roman"/>
                        </a:rPr>
                        <a:t>Compression Thermique</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227">
                <a:tc>
                  <a:txBody>
                    <a:bodyPr/>
                    <a:lstStyle/>
                    <a:p>
                      <a:pPr indent="0" algn="l">
                        <a:spcAft>
                          <a:spcPts val="0"/>
                        </a:spcAft>
                      </a:pPr>
                      <a:r>
                        <a:rPr lang="fr-FR" sz="1000" b="1">
                          <a:solidFill>
                            <a:srgbClr val="000000"/>
                          </a:solidFill>
                          <a:latin typeface="Calibri"/>
                          <a:ea typeface="Times New Roman"/>
                          <a:cs typeface="Times New Roman"/>
                        </a:rPr>
                        <a:t>Fluide Frigorigène</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lvl="0" indent="0" algn="ctr">
                        <a:spcAft>
                          <a:spcPts val="0"/>
                        </a:spcAft>
                      </a:pPr>
                      <a:r>
                        <a:rPr lang="fr-FR" sz="1000">
                          <a:solidFill>
                            <a:srgbClr val="000000"/>
                          </a:solidFill>
                          <a:latin typeface="Calibri"/>
                          <a:ea typeface="Times New Roman"/>
                          <a:cs typeface="Times New Roman"/>
                        </a:rPr>
                        <a:t>R410A</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a:solidFill>
                            <a:srgbClr val="000000"/>
                          </a:solidFill>
                          <a:latin typeface="Calibri"/>
                          <a:ea typeface="Times New Roman"/>
                          <a:cs typeface="Times New Roman"/>
                        </a:rPr>
                        <a:t>NH3</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R-410A</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R-410A</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smtClean="0">
                          <a:solidFill>
                            <a:srgbClr val="000000"/>
                          </a:solidFill>
                          <a:latin typeface="Calibri"/>
                          <a:ea typeface="Times New Roman"/>
                          <a:cs typeface="Times New Roman"/>
                        </a:rPr>
                        <a:t>R744 (CO</a:t>
                      </a:r>
                      <a:r>
                        <a:rPr lang="fr-FR" sz="1000" baseline="-25000" dirty="0" smtClean="0">
                          <a:solidFill>
                            <a:srgbClr val="000000"/>
                          </a:solidFill>
                          <a:latin typeface="Calibri"/>
                          <a:ea typeface="Times New Roman"/>
                          <a:cs typeface="Times New Roman"/>
                        </a:rPr>
                        <a:t>2</a:t>
                      </a:r>
                      <a:r>
                        <a:rPr lang="fr-FR" sz="1000" dirty="0" smtClean="0">
                          <a:solidFill>
                            <a:srgbClr val="000000"/>
                          </a:solidFill>
                          <a:latin typeface="Calibri"/>
                          <a:ea typeface="Times New Roman"/>
                          <a:cs typeface="Times New Roman"/>
                        </a:rPr>
                        <a:t>)</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43">
                <a:tc>
                  <a:txBody>
                    <a:bodyPr/>
                    <a:lstStyle/>
                    <a:p>
                      <a:pPr indent="0" algn="l">
                        <a:spcAft>
                          <a:spcPts val="0"/>
                        </a:spcAft>
                      </a:pPr>
                      <a:r>
                        <a:rPr lang="fr-FR" sz="1000" b="1" dirty="0">
                          <a:solidFill>
                            <a:srgbClr val="000000"/>
                          </a:solidFill>
                          <a:latin typeface="Calibri"/>
                          <a:ea typeface="Times New Roman"/>
                          <a:cs typeface="Times New Roman"/>
                        </a:rPr>
                        <a:t>Configuration</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lvl="0" indent="0" algn="ctr">
                        <a:spcAft>
                          <a:spcPts val="0"/>
                        </a:spcAft>
                      </a:pPr>
                      <a:r>
                        <a:rPr lang="fr-FR" sz="1000">
                          <a:solidFill>
                            <a:srgbClr val="000000"/>
                          </a:solidFill>
                          <a:latin typeface="Calibri"/>
                          <a:ea typeface="Times New Roman"/>
                          <a:cs typeface="Times New Roman"/>
                        </a:rPr>
                        <a:t>Unité extérieure</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Unité extérieure | monobloc</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Unité extérieure </a:t>
                      </a:r>
                      <a:r>
                        <a:rPr lang="fr-FR" sz="1000" dirty="0" smtClean="0">
                          <a:solidFill>
                            <a:srgbClr val="000000"/>
                          </a:solidFill>
                          <a:latin typeface="Calibri"/>
                          <a:ea typeface="Times New Roman"/>
                          <a:cs typeface="Times New Roman"/>
                        </a:rPr>
                        <a:t>| monobloc</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Unité extérieure</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a:solidFill>
                            <a:srgbClr val="000000"/>
                          </a:solidFill>
                          <a:latin typeface="Calibri"/>
                          <a:ea typeface="Times New Roman"/>
                          <a:cs typeface="Times New Roman"/>
                        </a:rPr>
                        <a:t>Split en liaison glycolée</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230">
                <a:tc>
                  <a:txBody>
                    <a:bodyPr/>
                    <a:lstStyle/>
                    <a:p>
                      <a:pPr indent="0" algn="l">
                        <a:spcAft>
                          <a:spcPts val="0"/>
                        </a:spcAft>
                      </a:pPr>
                      <a:r>
                        <a:rPr lang="fr-FR" sz="1000" b="1">
                          <a:solidFill>
                            <a:srgbClr val="000000"/>
                          </a:solidFill>
                          <a:latin typeface="Calibri"/>
                          <a:ea typeface="Times New Roman"/>
                          <a:cs typeface="Times New Roman"/>
                        </a:rPr>
                        <a:t>ECS </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lvl="0" indent="0" algn="ctr">
                        <a:spcAft>
                          <a:spcPts val="0"/>
                        </a:spcAft>
                      </a:pPr>
                      <a:r>
                        <a:rPr lang="fr-FR" sz="1000" dirty="0" smtClean="0">
                          <a:solidFill>
                            <a:srgbClr val="000000"/>
                          </a:solidFill>
                          <a:latin typeface="Calibri"/>
                          <a:ea typeface="Times New Roman"/>
                          <a:cs typeface="Times New Roman"/>
                        </a:rPr>
                        <a:t>Non</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a:solidFill>
                            <a:srgbClr val="000000"/>
                          </a:solidFill>
                          <a:latin typeface="Calibri"/>
                          <a:ea typeface="Times New Roman"/>
                          <a:cs typeface="Times New Roman"/>
                        </a:rPr>
                        <a:t>Oui</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Oui</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Oui</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a:solidFill>
                            <a:srgbClr val="000000"/>
                          </a:solidFill>
                          <a:latin typeface="Calibri"/>
                          <a:ea typeface="Times New Roman"/>
                          <a:cs typeface="Times New Roman"/>
                        </a:rPr>
                        <a:t>Oui</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48">
                <a:tc>
                  <a:txBody>
                    <a:bodyPr/>
                    <a:lstStyle/>
                    <a:p>
                      <a:pPr indent="0" algn="l">
                        <a:spcAft>
                          <a:spcPts val="0"/>
                        </a:spcAft>
                      </a:pPr>
                      <a:r>
                        <a:rPr lang="fr-FR" sz="1000" b="1" dirty="0">
                          <a:solidFill>
                            <a:srgbClr val="000000"/>
                          </a:solidFill>
                          <a:latin typeface="Calibri"/>
                          <a:ea typeface="Times New Roman"/>
                          <a:cs typeface="Times New Roman"/>
                        </a:rPr>
                        <a:t>Puissance frigorifique </a:t>
                      </a:r>
                      <a:endParaRPr lang="fr-FR" sz="1000" dirty="0">
                        <a:latin typeface="Calibri"/>
                        <a:ea typeface="Times New Roman"/>
                        <a:cs typeface="Times New Roman"/>
                      </a:endParaRPr>
                    </a:p>
                    <a:p>
                      <a:pPr indent="0" algn="l">
                        <a:spcAft>
                          <a:spcPts val="0"/>
                        </a:spcAft>
                      </a:pPr>
                      <a:r>
                        <a:rPr lang="fr-FR" sz="1000" b="1" dirty="0">
                          <a:solidFill>
                            <a:srgbClr val="000000"/>
                          </a:solidFill>
                          <a:latin typeface="Calibri"/>
                          <a:ea typeface="Times New Roman"/>
                          <a:cs typeface="Times New Roman"/>
                        </a:rPr>
                        <a:t>Annoncée</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lvl="0" indent="0" algn="ctr">
                        <a:spcAft>
                          <a:spcPts val="0"/>
                        </a:spcAft>
                      </a:pPr>
                      <a:r>
                        <a:rPr lang="fr-FR" sz="1000" b="1" dirty="0">
                          <a:solidFill>
                            <a:srgbClr val="000000"/>
                          </a:solidFill>
                          <a:latin typeface="Calibri"/>
                          <a:ea typeface="Times New Roman"/>
                          <a:cs typeface="Times New Roman"/>
                        </a:rPr>
                        <a:t>50 kW</a:t>
                      </a:r>
                      <a:r>
                        <a:rPr lang="fr-FR" sz="1000" b="0" dirty="0">
                          <a:solidFill>
                            <a:srgbClr val="000000"/>
                          </a:solidFill>
                          <a:latin typeface="Calibri"/>
                          <a:ea typeface="Times New Roman"/>
                          <a:cs typeface="Times New Roman"/>
                        </a:rPr>
                        <a:t>* (7out/20in)</a:t>
                      </a:r>
                      <a:endParaRPr lang="fr-FR" sz="1000" b="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b="1" dirty="0">
                          <a:solidFill>
                            <a:srgbClr val="000000"/>
                          </a:solidFill>
                          <a:latin typeface="Calibri"/>
                          <a:ea typeface="Times New Roman"/>
                          <a:cs typeface="Times New Roman"/>
                        </a:rPr>
                        <a:t>17 </a:t>
                      </a:r>
                      <a:r>
                        <a:rPr lang="fr-FR" sz="1000" b="1" dirty="0" smtClean="0">
                          <a:solidFill>
                            <a:srgbClr val="000000"/>
                          </a:solidFill>
                          <a:latin typeface="Calibri"/>
                          <a:ea typeface="Times New Roman"/>
                          <a:cs typeface="Times New Roman"/>
                        </a:rPr>
                        <a:t>kW </a:t>
                      </a:r>
                      <a:r>
                        <a:rPr lang="fr-FR" sz="1000" b="0" dirty="0" smtClean="0">
                          <a:solidFill>
                            <a:srgbClr val="000000"/>
                          </a:solidFill>
                          <a:latin typeface="Calibri"/>
                          <a:ea typeface="Times New Roman"/>
                          <a:cs typeface="Times New Roman"/>
                        </a:rPr>
                        <a:t>(</a:t>
                      </a:r>
                      <a:r>
                        <a:rPr lang="fr-FR" sz="1000" b="0" dirty="0">
                          <a:solidFill>
                            <a:srgbClr val="000000"/>
                          </a:solidFill>
                          <a:latin typeface="Calibri"/>
                          <a:ea typeface="Times New Roman"/>
                          <a:cs typeface="Times New Roman"/>
                        </a:rPr>
                        <a:t>A35/W7)</a:t>
                      </a:r>
                      <a:endParaRPr lang="fr-FR" sz="1000" b="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b="1" dirty="0">
                          <a:solidFill>
                            <a:srgbClr val="000000"/>
                          </a:solidFill>
                          <a:latin typeface="Calibri"/>
                          <a:ea typeface="Times New Roman"/>
                          <a:cs typeface="Times New Roman"/>
                        </a:rPr>
                        <a:t>47 kW </a:t>
                      </a:r>
                      <a:r>
                        <a:rPr lang="fr-FR" sz="1000" b="0" dirty="0">
                          <a:solidFill>
                            <a:srgbClr val="000000"/>
                          </a:solidFill>
                          <a:latin typeface="Calibri"/>
                          <a:ea typeface="Times New Roman"/>
                          <a:cs typeface="Times New Roman"/>
                        </a:rPr>
                        <a:t>(A35/W7)</a:t>
                      </a:r>
                      <a:endParaRPr lang="fr-FR" sz="1000" b="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b="1" dirty="0">
                          <a:solidFill>
                            <a:srgbClr val="000000"/>
                          </a:solidFill>
                          <a:latin typeface="Calibri"/>
                          <a:ea typeface="Times New Roman"/>
                          <a:cs typeface="Times New Roman"/>
                        </a:rPr>
                        <a:t>45 kW </a:t>
                      </a:r>
                      <a:r>
                        <a:rPr lang="fr-FR" sz="1000" b="0" dirty="0">
                          <a:solidFill>
                            <a:srgbClr val="000000"/>
                          </a:solidFill>
                          <a:latin typeface="Calibri"/>
                          <a:ea typeface="Times New Roman"/>
                          <a:cs typeface="Times New Roman"/>
                        </a:rPr>
                        <a:t>(A35/W7)</a:t>
                      </a:r>
                      <a:endParaRPr lang="fr-FR" sz="1000" b="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b="1" dirty="0" smtClean="0">
                          <a:solidFill>
                            <a:srgbClr val="000000"/>
                          </a:solidFill>
                          <a:latin typeface="Calibri"/>
                          <a:ea typeface="Times New Roman"/>
                          <a:cs typeface="Times New Roman"/>
                        </a:rPr>
                        <a:t>18 </a:t>
                      </a:r>
                      <a:r>
                        <a:rPr lang="fr-FR" sz="1000" b="1" dirty="0">
                          <a:solidFill>
                            <a:srgbClr val="000000"/>
                          </a:solidFill>
                          <a:latin typeface="Calibri"/>
                          <a:ea typeface="Times New Roman"/>
                          <a:cs typeface="Times New Roman"/>
                        </a:rPr>
                        <a:t>kW </a:t>
                      </a:r>
                      <a:r>
                        <a:rPr lang="fr-FR" sz="1000" b="0" dirty="0">
                          <a:solidFill>
                            <a:srgbClr val="000000"/>
                          </a:solidFill>
                          <a:latin typeface="Calibri"/>
                          <a:ea typeface="Times New Roman"/>
                          <a:cs typeface="Times New Roman"/>
                        </a:rPr>
                        <a:t>(A35/W7)</a:t>
                      </a:r>
                      <a:endParaRPr lang="fr-FR" sz="1000" b="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48">
                <a:tc>
                  <a:txBody>
                    <a:bodyPr/>
                    <a:lstStyle/>
                    <a:p>
                      <a:pPr indent="0" algn="l">
                        <a:spcAft>
                          <a:spcPts val="0"/>
                        </a:spcAft>
                      </a:pPr>
                      <a:r>
                        <a:rPr lang="fr-FR" sz="1000" b="1" dirty="0">
                          <a:solidFill>
                            <a:srgbClr val="000000"/>
                          </a:solidFill>
                          <a:latin typeface="Calibri"/>
                          <a:ea typeface="Times New Roman"/>
                          <a:cs typeface="Times New Roman"/>
                        </a:rPr>
                        <a:t>Puissance calorifique </a:t>
                      </a:r>
                      <a:endParaRPr lang="fr-FR" sz="1000" dirty="0">
                        <a:latin typeface="Calibri"/>
                        <a:ea typeface="Times New Roman"/>
                        <a:cs typeface="Times New Roman"/>
                      </a:endParaRPr>
                    </a:p>
                    <a:p>
                      <a:pPr indent="0" algn="l">
                        <a:spcAft>
                          <a:spcPts val="0"/>
                        </a:spcAft>
                      </a:pPr>
                      <a:r>
                        <a:rPr lang="fr-FR" sz="1000" b="1" dirty="0">
                          <a:solidFill>
                            <a:srgbClr val="000000"/>
                          </a:solidFill>
                          <a:latin typeface="Calibri"/>
                          <a:ea typeface="Times New Roman"/>
                          <a:cs typeface="Times New Roman"/>
                        </a:rPr>
                        <a:t>Annoncée</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lvl="0" indent="0" algn="ctr">
                        <a:spcAft>
                          <a:spcPts val="0"/>
                        </a:spcAft>
                      </a:pPr>
                      <a:r>
                        <a:rPr lang="fr-FR" sz="1000" b="1" dirty="0">
                          <a:solidFill>
                            <a:srgbClr val="000000"/>
                          </a:solidFill>
                          <a:latin typeface="Calibri"/>
                          <a:ea typeface="Times New Roman"/>
                          <a:cs typeface="Times New Roman"/>
                        </a:rPr>
                        <a:t>55 kW</a:t>
                      </a:r>
                      <a:r>
                        <a:rPr lang="fr-FR" sz="1000" b="0" dirty="0">
                          <a:solidFill>
                            <a:srgbClr val="000000"/>
                          </a:solidFill>
                          <a:latin typeface="Calibri"/>
                          <a:ea typeface="Times New Roman"/>
                          <a:cs typeface="Times New Roman"/>
                        </a:rPr>
                        <a:t>* (7out/20in)</a:t>
                      </a:r>
                      <a:endParaRPr lang="fr-FR" sz="1000" b="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b="1" dirty="0">
                          <a:solidFill>
                            <a:srgbClr val="000000"/>
                          </a:solidFill>
                          <a:latin typeface="Calibri"/>
                          <a:ea typeface="Times New Roman"/>
                          <a:cs typeface="Times New Roman"/>
                        </a:rPr>
                        <a:t>38 kW </a:t>
                      </a:r>
                      <a:r>
                        <a:rPr lang="fr-FR" sz="1000" b="0" dirty="0" smtClean="0">
                          <a:solidFill>
                            <a:srgbClr val="000000"/>
                          </a:solidFill>
                          <a:latin typeface="Calibri"/>
                          <a:ea typeface="Times New Roman"/>
                          <a:cs typeface="Times New Roman"/>
                        </a:rPr>
                        <a:t>(</a:t>
                      </a:r>
                      <a:r>
                        <a:rPr lang="fr-FR" sz="1000" b="0" dirty="0">
                          <a:solidFill>
                            <a:srgbClr val="000000"/>
                          </a:solidFill>
                          <a:latin typeface="Calibri"/>
                          <a:ea typeface="Times New Roman"/>
                          <a:cs typeface="Times New Roman"/>
                        </a:rPr>
                        <a:t>A7/W35)</a:t>
                      </a:r>
                      <a:endParaRPr lang="fr-FR" sz="1000" b="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b="1" dirty="0">
                          <a:solidFill>
                            <a:srgbClr val="000000"/>
                          </a:solidFill>
                          <a:latin typeface="Calibri"/>
                          <a:ea typeface="Times New Roman"/>
                          <a:cs typeface="Times New Roman"/>
                        </a:rPr>
                        <a:t>56 kW </a:t>
                      </a:r>
                      <a:r>
                        <a:rPr lang="fr-FR" sz="1000" b="0" dirty="0">
                          <a:solidFill>
                            <a:srgbClr val="000000"/>
                          </a:solidFill>
                          <a:latin typeface="Calibri"/>
                          <a:ea typeface="Times New Roman"/>
                          <a:cs typeface="Times New Roman"/>
                        </a:rPr>
                        <a:t>(W45/7A)</a:t>
                      </a:r>
                      <a:endParaRPr lang="fr-FR" sz="1000" b="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b="1" dirty="0">
                          <a:solidFill>
                            <a:srgbClr val="000000"/>
                          </a:solidFill>
                          <a:latin typeface="Calibri"/>
                          <a:ea typeface="Times New Roman"/>
                          <a:cs typeface="Times New Roman"/>
                        </a:rPr>
                        <a:t>53 kW </a:t>
                      </a:r>
                      <a:r>
                        <a:rPr lang="fr-FR" sz="1000" b="0" dirty="0">
                          <a:solidFill>
                            <a:srgbClr val="000000"/>
                          </a:solidFill>
                          <a:latin typeface="Calibri"/>
                          <a:ea typeface="Times New Roman"/>
                          <a:cs typeface="Times New Roman"/>
                        </a:rPr>
                        <a:t>(35/7)</a:t>
                      </a:r>
                      <a:endParaRPr lang="fr-FR" sz="1000" b="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b="1" dirty="0">
                          <a:solidFill>
                            <a:srgbClr val="000000"/>
                          </a:solidFill>
                          <a:latin typeface="Calibri"/>
                          <a:ea typeface="Times New Roman"/>
                          <a:cs typeface="Times New Roman"/>
                        </a:rPr>
                        <a:t>50 kW</a:t>
                      </a:r>
                      <a:endParaRPr lang="fr-FR" sz="1000" b="1"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227">
                <a:tc>
                  <a:txBody>
                    <a:bodyPr/>
                    <a:lstStyle/>
                    <a:p>
                      <a:pPr indent="0" algn="l">
                        <a:spcAft>
                          <a:spcPts val="0"/>
                        </a:spcAft>
                      </a:pPr>
                      <a:r>
                        <a:rPr lang="fr-FR" sz="1000" b="1">
                          <a:solidFill>
                            <a:srgbClr val="000000"/>
                          </a:solidFill>
                          <a:latin typeface="Calibri"/>
                          <a:ea typeface="Times New Roman"/>
                          <a:cs typeface="Times New Roman"/>
                        </a:rPr>
                        <a:t>EER Annoncé </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lvl="0" indent="0" algn="ctr">
                        <a:spcAft>
                          <a:spcPts val="0"/>
                        </a:spcAft>
                      </a:pPr>
                      <a:r>
                        <a:rPr lang="fr-FR" sz="1000">
                          <a:solidFill>
                            <a:srgbClr val="000000"/>
                          </a:solidFill>
                          <a:latin typeface="Calibri"/>
                          <a:ea typeface="Times New Roman"/>
                          <a:cs typeface="Times New Roman"/>
                        </a:rPr>
                        <a:t>3,60 (7out/20in)</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a:solidFill>
                            <a:srgbClr val="000000"/>
                          </a:solidFill>
                          <a:latin typeface="Calibri"/>
                          <a:ea typeface="Times New Roman"/>
                          <a:cs typeface="Times New Roman"/>
                        </a:rPr>
                        <a:t>N/A</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2,34  (A35/W7)</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N/A</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1.05 (A35/W7-12)</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227">
                <a:tc>
                  <a:txBody>
                    <a:bodyPr/>
                    <a:lstStyle/>
                    <a:p>
                      <a:pPr indent="0" algn="l">
                        <a:spcAft>
                          <a:spcPts val="0"/>
                        </a:spcAft>
                      </a:pPr>
                      <a:r>
                        <a:rPr lang="fr-FR" sz="1000" b="1">
                          <a:solidFill>
                            <a:srgbClr val="000000"/>
                          </a:solidFill>
                          <a:latin typeface="Calibri"/>
                          <a:ea typeface="Times New Roman"/>
                          <a:cs typeface="Times New Roman"/>
                        </a:rPr>
                        <a:t>COP Annoncé</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lvl="0" indent="0" algn="ctr">
                        <a:spcAft>
                          <a:spcPts val="0"/>
                        </a:spcAft>
                      </a:pPr>
                      <a:r>
                        <a:rPr lang="fr-FR" sz="1000">
                          <a:solidFill>
                            <a:srgbClr val="000000"/>
                          </a:solidFill>
                          <a:latin typeface="Calibri"/>
                          <a:ea typeface="Times New Roman"/>
                          <a:cs typeface="Times New Roman"/>
                        </a:rPr>
                        <a:t>3,98 (7out/20in)</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a:solidFill>
                            <a:srgbClr val="000000"/>
                          </a:solidFill>
                          <a:latin typeface="Calibri"/>
                          <a:ea typeface="Times New Roman"/>
                          <a:cs typeface="Times New Roman"/>
                        </a:rPr>
                        <a:t>N/A</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2,79 (W45/7A)</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N/A</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2 (A7/W30-35))</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848">
                <a:tc>
                  <a:txBody>
                    <a:bodyPr/>
                    <a:lstStyle/>
                    <a:p>
                      <a:pPr indent="0" algn="l">
                        <a:spcAft>
                          <a:spcPts val="0"/>
                        </a:spcAft>
                      </a:pPr>
                      <a:r>
                        <a:rPr lang="fr-FR" sz="1000" b="1" dirty="0">
                          <a:solidFill>
                            <a:srgbClr val="000000"/>
                          </a:solidFill>
                          <a:latin typeface="Calibri"/>
                          <a:ea typeface="Times New Roman"/>
                          <a:cs typeface="Times New Roman"/>
                        </a:rPr>
                        <a:t>Températures de fonctionnement</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lvl="0" indent="0" algn="ctr">
                        <a:spcAft>
                          <a:spcPts val="0"/>
                        </a:spcAft>
                      </a:pPr>
                      <a:r>
                        <a:rPr lang="fr-FR" sz="1000">
                          <a:solidFill>
                            <a:srgbClr val="000000"/>
                          </a:solidFill>
                          <a:latin typeface="Calibri"/>
                          <a:ea typeface="Times New Roman"/>
                          <a:cs typeface="Times New Roman"/>
                        </a:rPr>
                        <a:t>Entre -5°C et 43°C</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a:solidFill>
                            <a:srgbClr val="000000"/>
                          </a:solidFill>
                          <a:latin typeface="Calibri"/>
                          <a:ea typeface="Times New Roman"/>
                          <a:cs typeface="Times New Roman"/>
                        </a:rPr>
                        <a:t>Entre 0°C et 45 °C</a:t>
                      </a:r>
                      <a:endParaRPr lang="fr-FR" sz="100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Entre -20°C et 45°C</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Entre -20°C et 45°C</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dirty="0">
                          <a:solidFill>
                            <a:srgbClr val="000000"/>
                          </a:solidFill>
                          <a:latin typeface="Calibri"/>
                          <a:ea typeface="Times New Roman"/>
                          <a:cs typeface="Times New Roman"/>
                        </a:rPr>
                        <a:t>Entre -20 °C et 45°C</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682">
                <a:tc>
                  <a:txBody>
                    <a:bodyPr/>
                    <a:lstStyle/>
                    <a:p>
                      <a:pPr indent="0" algn="l">
                        <a:spcAft>
                          <a:spcPts val="0"/>
                        </a:spcAft>
                      </a:pPr>
                      <a:r>
                        <a:rPr lang="fr-FR" sz="1000" b="1" dirty="0">
                          <a:solidFill>
                            <a:srgbClr val="000000"/>
                          </a:solidFill>
                          <a:latin typeface="Calibri"/>
                          <a:ea typeface="Times New Roman"/>
                          <a:cs typeface="Times New Roman"/>
                        </a:rPr>
                        <a:t>Prix catalogue</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lvl="0" indent="0" algn="ctr">
                        <a:spcAft>
                          <a:spcPts val="0"/>
                        </a:spcAft>
                      </a:pPr>
                      <a:r>
                        <a:rPr lang="fr-FR" sz="1000" b="1" dirty="0">
                          <a:latin typeface="Calibri"/>
                          <a:ea typeface="Times New Roman"/>
                          <a:cs typeface="Times New Roman"/>
                        </a:rPr>
                        <a:t>17100 €/unité</a:t>
                      </a:r>
                    </a:p>
                    <a:p>
                      <a:pPr lvl="0" indent="0" algn="ctr">
                        <a:spcAft>
                          <a:spcPts val="0"/>
                        </a:spcAft>
                      </a:pPr>
                      <a:r>
                        <a:rPr lang="fr-FR" sz="1000" dirty="0">
                          <a:latin typeface="Calibri"/>
                          <a:ea typeface="Times New Roman"/>
                          <a:cs typeface="Times New Roman"/>
                        </a:rPr>
                        <a:t>570 €/</a:t>
                      </a:r>
                      <a:r>
                        <a:rPr lang="fr-FR" sz="1000" dirty="0" err="1">
                          <a:latin typeface="Calibri"/>
                          <a:ea typeface="Times New Roman"/>
                          <a:cs typeface="Times New Roman"/>
                        </a:rPr>
                        <a:t>kWthf</a:t>
                      </a:r>
                      <a:endParaRPr lang="fr-FR" sz="1000" dirty="0">
                        <a:latin typeface="Calibri"/>
                        <a:ea typeface="Times New Roman"/>
                        <a:cs typeface="Times New Roman"/>
                      </a:endParaRPr>
                    </a:p>
                    <a:p>
                      <a:pPr lvl="0" indent="0" algn="ctr">
                        <a:spcAft>
                          <a:spcPts val="0"/>
                        </a:spcAft>
                      </a:pPr>
                      <a:r>
                        <a:rPr lang="fr-FR" sz="1000" dirty="0">
                          <a:latin typeface="Calibri"/>
                          <a:ea typeface="Times New Roman"/>
                          <a:cs typeface="Times New Roman"/>
                        </a:rPr>
                        <a:t>310 €/</a:t>
                      </a:r>
                      <a:r>
                        <a:rPr lang="fr-FR" sz="1000" dirty="0" err="1">
                          <a:latin typeface="Calibri"/>
                          <a:ea typeface="Times New Roman"/>
                          <a:cs typeface="Times New Roman"/>
                        </a:rPr>
                        <a:t>kWthc</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b="1" dirty="0">
                          <a:latin typeface="Calibri"/>
                          <a:ea typeface="Times New Roman"/>
                          <a:cs typeface="Times New Roman"/>
                        </a:rPr>
                        <a:t>18000 €/unité</a:t>
                      </a:r>
                    </a:p>
                    <a:p>
                      <a:pPr lvl="0" indent="0" algn="ctr">
                        <a:spcAft>
                          <a:spcPts val="0"/>
                        </a:spcAft>
                      </a:pPr>
                      <a:r>
                        <a:rPr lang="fr-FR" sz="1000" dirty="0">
                          <a:latin typeface="Calibri"/>
                          <a:ea typeface="Times New Roman"/>
                          <a:cs typeface="Times New Roman"/>
                        </a:rPr>
                        <a:t>1060 €/</a:t>
                      </a:r>
                      <a:r>
                        <a:rPr lang="fr-FR" sz="1000" dirty="0" err="1">
                          <a:latin typeface="Calibri"/>
                          <a:ea typeface="Times New Roman"/>
                          <a:cs typeface="Times New Roman"/>
                        </a:rPr>
                        <a:t>kWthf</a:t>
                      </a:r>
                      <a:r>
                        <a:rPr lang="fr-FR" sz="1000" dirty="0">
                          <a:latin typeface="Calibri"/>
                          <a:ea typeface="Times New Roman"/>
                          <a:cs typeface="Times New Roman"/>
                        </a:rPr>
                        <a:t> </a:t>
                      </a:r>
                    </a:p>
                    <a:p>
                      <a:pPr lvl="0" indent="0" algn="ctr">
                        <a:spcAft>
                          <a:spcPts val="0"/>
                        </a:spcAft>
                      </a:pPr>
                      <a:r>
                        <a:rPr lang="fr-FR" sz="1000" dirty="0">
                          <a:latin typeface="Calibri"/>
                          <a:ea typeface="Times New Roman"/>
                          <a:cs typeface="Times New Roman"/>
                        </a:rPr>
                        <a:t>475 €/</a:t>
                      </a:r>
                      <a:r>
                        <a:rPr lang="fr-FR" sz="1000" dirty="0" err="1">
                          <a:latin typeface="Calibri"/>
                          <a:ea typeface="Times New Roman"/>
                          <a:cs typeface="Times New Roman"/>
                        </a:rPr>
                        <a:t>kWthc</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b="1" dirty="0">
                          <a:latin typeface="Calibri"/>
                          <a:ea typeface="Times New Roman"/>
                          <a:cs typeface="Times New Roman"/>
                        </a:rPr>
                        <a:t>11200 €/unité </a:t>
                      </a:r>
                    </a:p>
                    <a:p>
                      <a:pPr lvl="0" indent="0" algn="ctr">
                        <a:spcAft>
                          <a:spcPts val="0"/>
                        </a:spcAft>
                      </a:pPr>
                      <a:r>
                        <a:rPr lang="fr-FR" sz="1000" dirty="0">
                          <a:latin typeface="Calibri"/>
                          <a:ea typeface="Times New Roman"/>
                          <a:cs typeface="Times New Roman"/>
                        </a:rPr>
                        <a:t>240 €/</a:t>
                      </a:r>
                      <a:r>
                        <a:rPr lang="fr-FR" sz="1000" dirty="0" err="1">
                          <a:latin typeface="Calibri"/>
                          <a:ea typeface="Times New Roman"/>
                          <a:cs typeface="Times New Roman"/>
                        </a:rPr>
                        <a:t>kWthf</a:t>
                      </a:r>
                      <a:r>
                        <a:rPr lang="fr-FR" sz="1000" dirty="0">
                          <a:latin typeface="Calibri"/>
                          <a:ea typeface="Times New Roman"/>
                          <a:cs typeface="Times New Roman"/>
                        </a:rPr>
                        <a:t> </a:t>
                      </a:r>
                    </a:p>
                    <a:p>
                      <a:pPr lvl="0" indent="0" algn="ctr">
                        <a:spcAft>
                          <a:spcPts val="0"/>
                        </a:spcAft>
                      </a:pPr>
                      <a:r>
                        <a:rPr lang="fr-FR" sz="1000" dirty="0">
                          <a:latin typeface="Calibri"/>
                          <a:ea typeface="Times New Roman"/>
                          <a:cs typeface="Times New Roman"/>
                        </a:rPr>
                        <a:t>200 €/</a:t>
                      </a:r>
                      <a:r>
                        <a:rPr lang="fr-FR" sz="1000" dirty="0" err="1">
                          <a:latin typeface="Calibri"/>
                          <a:ea typeface="Times New Roman"/>
                          <a:cs typeface="Times New Roman"/>
                        </a:rPr>
                        <a:t>kWthc</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b="1" dirty="0">
                          <a:latin typeface="Calibri"/>
                          <a:ea typeface="Times New Roman"/>
                          <a:cs typeface="Times New Roman"/>
                        </a:rPr>
                        <a:t>37100 €/unité </a:t>
                      </a:r>
                    </a:p>
                    <a:p>
                      <a:pPr lvl="0" indent="0" algn="ctr">
                        <a:spcAft>
                          <a:spcPts val="0"/>
                        </a:spcAft>
                      </a:pPr>
                      <a:r>
                        <a:rPr lang="fr-FR" sz="1000" dirty="0">
                          <a:latin typeface="Calibri"/>
                          <a:ea typeface="Times New Roman"/>
                          <a:cs typeface="Times New Roman"/>
                        </a:rPr>
                        <a:t>700 €/</a:t>
                      </a:r>
                      <a:r>
                        <a:rPr lang="fr-FR" sz="1000" dirty="0" err="1">
                          <a:latin typeface="Calibri"/>
                          <a:ea typeface="Times New Roman"/>
                          <a:cs typeface="Times New Roman"/>
                        </a:rPr>
                        <a:t>kWthf</a:t>
                      </a:r>
                      <a:r>
                        <a:rPr lang="fr-FR" sz="1000" dirty="0">
                          <a:latin typeface="Calibri"/>
                          <a:ea typeface="Times New Roman"/>
                          <a:cs typeface="Times New Roman"/>
                        </a:rPr>
                        <a:t> </a:t>
                      </a:r>
                    </a:p>
                    <a:p>
                      <a:pPr lvl="0" indent="0" algn="ctr">
                        <a:spcAft>
                          <a:spcPts val="0"/>
                        </a:spcAft>
                      </a:pPr>
                      <a:r>
                        <a:rPr lang="fr-FR" sz="1000" dirty="0">
                          <a:latin typeface="Calibri"/>
                          <a:ea typeface="Times New Roman"/>
                          <a:cs typeface="Times New Roman"/>
                        </a:rPr>
                        <a:t>825 €/</a:t>
                      </a:r>
                      <a:r>
                        <a:rPr lang="fr-FR" sz="1000" dirty="0" err="1">
                          <a:latin typeface="Calibri"/>
                          <a:ea typeface="Times New Roman"/>
                          <a:cs typeface="Times New Roman"/>
                        </a:rPr>
                        <a:t>kWthc</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indent="0" algn="ctr">
                        <a:spcAft>
                          <a:spcPts val="0"/>
                        </a:spcAft>
                      </a:pPr>
                      <a:r>
                        <a:rPr lang="fr-FR" sz="1000" b="1" dirty="0">
                          <a:latin typeface="Calibri"/>
                          <a:ea typeface="Times New Roman"/>
                          <a:cs typeface="Times New Roman"/>
                        </a:rPr>
                        <a:t>18300 €/unité</a:t>
                      </a:r>
                    </a:p>
                    <a:p>
                      <a:pPr lvl="0" indent="0" algn="ctr">
                        <a:spcAft>
                          <a:spcPts val="0"/>
                        </a:spcAft>
                      </a:pPr>
                      <a:r>
                        <a:rPr lang="fr-FR" sz="1000" dirty="0">
                          <a:latin typeface="Calibri"/>
                          <a:ea typeface="Times New Roman"/>
                          <a:cs typeface="Times New Roman"/>
                        </a:rPr>
                        <a:t>1220 €/</a:t>
                      </a:r>
                      <a:r>
                        <a:rPr lang="fr-FR" sz="1000" dirty="0" err="1">
                          <a:latin typeface="Calibri"/>
                          <a:ea typeface="Times New Roman"/>
                          <a:cs typeface="Times New Roman"/>
                        </a:rPr>
                        <a:t>kWthf</a:t>
                      </a:r>
                      <a:endParaRPr lang="fr-FR" sz="1000" dirty="0">
                        <a:latin typeface="Calibri"/>
                        <a:ea typeface="Times New Roman"/>
                        <a:cs typeface="Times New Roman"/>
                      </a:endParaRPr>
                    </a:p>
                    <a:p>
                      <a:pPr lvl="0" indent="0" algn="ctr">
                        <a:spcAft>
                          <a:spcPts val="0"/>
                        </a:spcAft>
                      </a:pPr>
                      <a:r>
                        <a:rPr lang="fr-FR" sz="1000" dirty="0">
                          <a:latin typeface="Calibri"/>
                          <a:ea typeface="Times New Roman"/>
                          <a:cs typeface="Times New Roman"/>
                        </a:rPr>
                        <a:t>365 €/</a:t>
                      </a:r>
                      <a:r>
                        <a:rPr lang="fr-FR" sz="1000" dirty="0" err="1">
                          <a:latin typeface="Calibri"/>
                          <a:ea typeface="Times New Roman"/>
                          <a:cs typeface="Times New Roman"/>
                        </a:rPr>
                        <a:t>kWthc</a:t>
                      </a:r>
                      <a:endParaRPr lang="fr-FR" sz="1000" dirty="0">
                        <a:latin typeface="Calibri"/>
                        <a:ea typeface="Times New Roman"/>
                        <a:cs typeface="Times New Roman"/>
                      </a:endParaRPr>
                    </a:p>
                  </a:txBody>
                  <a:tcPr marL="21920" marR="219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Scénarios d'usage</a:t>
            </a:r>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7" name="Espace réservé du contenu 7"/>
          <p:cNvSpPr txBox="1">
            <a:spLocks/>
          </p:cNvSpPr>
          <p:nvPr/>
        </p:nvSpPr>
        <p:spPr bwMode="auto">
          <a:xfrm>
            <a:off x="899790" y="2276475"/>
            <a:ext cx="7056586" cy="3673475"/>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fr-FR" altLang="fr-FR" sz="1600" b="1" dirty="0" smtClean="0">
                <a:solidFill>
                  <a:srgbClr val="E37D29"/>
                </a:solidFill>
              </a:rPr>
              <a:t>Climats</a:t>
            </a:r>
          </a:p>
          <a:p>
            <a:pPr marL="903288" lvl="4" indent="-228600" eaLnBrk="1" hangingPunct="1">
              <a:spcBef>
                <a:spcPts val="600"/>
              </a:spcBef>
              <a:buFont typeface="Arial" pitchFamily="34" charset="0"/>
              <a:buChar char="−"/>
            </a:pPr>
            <a:r>
              <a:rPr lang="fr-FR" altLang="fr-FR" sz="1200" b="1" dirty="0" smtClean="0">
                <a:solidFill>
                  <a:srgbClr val="475769"/>
                </a:solidFill>
              </a:rPr>
              <a:t>Carpentras</a:t>
            </a:r>
            <a:r>
              <a:rPr lang="fr-FR" altLang="fr-FR" sz="1200" dirty="0" smtClean="0">
                <a:solidFill>
                  <a:srgbClr val="475769"/>
                </a:solidFill>
              </a:rPr>
              <a:t> : Climat méditerranéen avec des températures très élevées en été </a:t>
            </a:r>
          </a:p>
          <a:p>
            <a:pPr marL="903288" lvl="4" indent="-228600" eaLnBrk="1" hangingPunct="1">
              <a:spcBef>
                <a:spcPts val="300"/>
              </a:spcBef>
              <a:buFont typeface="Arial" pitchFamily="34" charset="0"/>
              <a:buChar char="−"/>
            </a:pPr>
            <a:r>
              <a:rPr lang="fr-FR" altLang="fr-FR" sz="1200" b="1" dirty="0" smtClean="0">
                <a:solidFill>
                  <a:srgbClr val="475769"/>
                </a:solidFill>
              </a:rPr>
              <a:t>Paris</a:t>
            </a:r>
            <a:r>
              <a:rPr lang="fr-FR" altLang="fr-FR" sz="1200" dirty="0" smtClean="0">
                <a:solidFill>
                  <a:srgbClr val="475769"/>
                </a:solidFill>
              </a:rPr>
              <a:t> : Climat semi-océanique, humidité, vent, rayonnement et position du soleil</a:t>
            </a:r>
            <a:endParaRPr lang="de-DE" altLang="fr-FR" sz="1200" dirty="0" smtClean="0">
              <a:solidFill>
                <a:srgbClr val="475769"/>
              </a:solidFill>
            </a:endParaRPr>
          </a:p>
          <a:p>
            <a:pPr marL="342900" indent="-342900" eaLnBrk="1" hangingPunct="1">
              <a:spcBef>
                <a:spcPts val="1200"/>
              </a:spcBef>
              <a:buFont typeface="Arial" charset="0"/>
              <a:buChar char="•"/>
            </a:pPr>
            <a:r>
              <a:rPr lang="fr-FR" altLang="fr-FR" sz="1600" b="1" dirty="0" smtClean="0">
                <a:solidFill>
                  <a:srgbClr val="E37D29"/>
                </a:solidFill>
              </a:rPr>
              <a:t>Bâtiments</a:t>
            </a:r>
          </a:p>
          <a:p>
            <a:pPr marL="903288" lvl="4" indent="-228600" eaLnBrk="1" hangingPunct="1">
              <a:spcBef>
                <a:spcPts val="600"/>
              </a:spcBef>
              <a:buFont typeface="Arial" pitchFamily="34" charset="0"/>
              <a:buChar char="−"/>
            </a:pPr>
            <a:r>
              <a:rPr lang="fr-FR" altLang="fr-FR" sz="1200" b="1" dirty="0" smtClean="0">
                <a:solidFill>
                  <a:srgbClr val="475769"/>
                </a:solidFill>
              </a:rPr>
              <a:t>Hôtel </a:t>
            </a:r>
            <a:r>
              <a:rPr lang="fr-FR" altLang="fr-FR" sz="1200" dirty="0" smtClean="0">
                <a:solidFill>
                  <a:srgbClr val="475769"/>
                </a:solidFill>
              </a:rPr>
              <a:t>: avec besoins ECS </a:t>
            </a:r>
          </a:p>
          <a:p>
            <a:pPr marL="903288" lvl="4" indent="-228600" eaLnBrk="1" hangingPunct="1">
              <a:spcBef>
                <a:spcPts val="300"/>
              </a:spcBef>
              <a:buFont typeface="Arial" pitchFamily="34" charset="0"/>
              <a:buChar char="−"/>
            </a:pPr>
            <a:r>
              <a:rPr lang="fr-FR" altLang="fr-FR" sz="1200" b="1" dirty="0" smtClean="0">
                <a:solidFill>
                  <a:srgbClr val="475769"/>
                </a:solidFill>
              </a:rPr>
              <a:t>Immeuble de bureaux </a:t>
            </a:r>
            <a:r>
              <a:rPr lang="fr-FR" altLang="fr-FR" sz="1200" dirty="0" smtClean="0">
                <a:solidFill>
                  <a:srgbClr val="475769"/>
                </a:solidFill>
              </a:rPr>
              <a:t>: sans besoin ECS</a:t>
            </a:r>
          </a:p>
          <a:p>
            <a:pPr marL="903288" lvl="4" indent="-228600" eaLnBrk="1" hangingPunct="1">
              <a:spcBef>
                <a:spcPts val="300"/>
              </a:spcBef>
              <a:buFont typeface="Arial" pitchFamily="34" charset="0"/>
              <a:buChar char="−"/>
            </a:pPr>
            <a:r>
              <a:rPr lang="fr-FR" altLang="fr-FR" sz="1200" b="1" dirty="0" smtClean="0">
                <a:solidFill>
                  <a:srgbClr val="475769"/>
                </a:solidFill>
              </a:rPr>
              <a:t>Galerie commerciale </a:t>
            </a:r>
            <a:r>
              <a:rPr lang="fr-FR" altLang="fr-FR" sz="1200" dirty="0" smtClean="0">
                <a:solidFill>
                  <a:srgbClr val="475769"/>
                </a:solidFill>
              </a:rPr>
              <a:t>: sans besoin ECS</a:t>
            </a:r>
          </a:p>
          <a:p>
            <a:pPr marL="342900" indent="-342900" eaLnBrk="1" hangingPunct="1">
              <a:spcBef>
                <a:spcPts val="1200"/>
              </a:spcBef>
              <a:buFont typeface="Arial" charset="0"/>
              <a:buChar char="•"/>
            </a:pPr>
            <a:r>
              <a:rPr lang="fr-FR" altLang="fr-FR" sz="1600" b="1" dirty="0" smtClean="0">
                <a:solidFill>
                  <a:srgbClr val="E37D29"/>
                </a:solidFill>
              </a:rPr>
              <a:t>Isolation</a:t>
            </a:r>
          </a:p>
          <a:p>
            <a:pPr marL="903288" lvl="4" indent="-228600" eaLnBrk="1" hangingPunct="1">
              <a:spcBef>
                <a:spcPts val="600"/>
              </a:spcBef>
              <a:buFont typeface="Arial" pitchFamily="34" charset="0"/>
              <a:buChar char="−"/>
            </a:pPr>
            <a:r>
              <a:rPr lang="fr-FR" altLang="fr-FR" sz="1200" b="1" dirty="0" smtClean="0">
                <a:solidFill>
                  <a:srgbClr val="475769"/>
                </a:solidFill>
              </a:rPr>
              <a:t>Réglementaire (2005)</a:t>
            </a:r>
          </a:p>
          <a:p>
            <a:pPr marL="903288" lvl="4" indent="-228600" eaLnBrk="1" hangingPunct="1">
              <a:spcBef>
                <a:spcPts val="600"/>
              </a:spcBef>
              <a:buFont typeface="Arial" pitchFamily="34" charset="0"/>
              <a:buChar char="−"/>
            </a:pPr>
            <a:r>
              <a:rPr lang="fr-FR" altLang="fr-FR" sz="1200" b="1" dirty="0" smtClean="0">
                <a:solidFill>
                  <a:srgbClr val="475769"/>
                </a:solidFill>
              </a:rPr>
              <a:t>Aucune</a:t>
            </a:r>
            <a:endParaRPr lang="fr-FR" altLang="fr-FR" sz="1200" dirty="0" smtClean="0">
              <a:solidFill>
                <a:srgbClr val="475769"/>
              </a:solidFill>
            </a:endParaRPr>
          </a:p>
          <a:p>
            <a:pPr marL="342900" indent="-342900" eaLnBrk="1" hangingPunct="1">
              <a:spcBef>
                <a:spcPts val="1200"/>
              </a:spcBef>
              <a:buFont typeface="Arial" charset="0"/>
              <a:buChar char="•"/>
            </a:pPr>
            <a:r>
              <a:rPr lang="fr-FR" altLang="fr-FR" sz="1600" b="1" dirty="0" smtClean="0">
                <a:solidFill>
                  <a:srgbClr val="E37D29"/>
                </a:solidFill>
              </a:rPr>
              <a:t>Températures de consigne </a:t>
            </a:r>
          </a:p>
          <a:p>
            <a:pPr marL="903288" lvl="4" indent="-228600" eaLnBrk="1" hangingPunct="1">
              <a:spcBef>
                <a:spcPts val="600"/>
              </a:spcBef>
              <a:buFont typeface="Arial" pitchFamily="34" charset="0"/>
              <a:buChar char="−"/>
            </a:pPr>
            <a:r>
              <a:rPr lang="fr-FR" altLang="fr-FR" sz="1200" b="1" dirty="0" smtClean="0">
                <a:solidFill>
                  <a:srgbClr val="475769"/>
                </a:solidFill>
              </a:rPr>
              <a:t>Réglementaire</a:t>
            </a:r>
          </a:p>
          <a:p>
            <a:pPr marL="903288" lvl="4" indent="-228600" eaLnBrk="1" hangingPunct="1">
              <a:spcBef>
                <a:spcPts val="600"/>
              </a:spcBef>
              <a:buFont typeface="Arial" pitchFamily="34" charset="0"/>
              <a:buChar char="−"/>
            </a:pPr>
            <a:r>
              <a:rPr lang="fr-FR" altLang="fr-FR" sz="1200" b="1" dirty="0" smtClean="0">
                <a:solidFill>
                  <a:srgbClr val="475769"/>
                </a:solidFill>
              </a:rPr>
              <a:t>« Réel »</a:t>
            </a:r>
          </a:p>
          <a:p>
            <a:pPr marL="903288" lvl="4" indent="-228600" eaLnBrk="1" hangingPunct="1">
              <a:spcBef>
                <a:spcPts val="1200"/>
              </a:spcBef>
            </a:pPr>
            <a:endParaRPr lang="fr-FR" altLang="fr-FR" sz="1200" dirty="0" smtClean="0">
              <a:solidFill>
                <a:srgbClr val="475769"/>
              </a:solidFill>
            </a:endParaRPr>
          </a:p>
          <a:p>
            <a:pPr marL="903288" lvl="4" indent="-228600" eaLnBrk="1" hangingPunct="1">
              <a:spcBef>
                <a:spcPts val="300"/>
              </a:spcBef>
            </a:pPr>
            <a:endParaRPr lang="de-DE" altLang="fr-FR" sz="1200" dirty="0" smtClean="0">
              <a:solidFill>
                <a:srgbClr val="475769"/>
              </a:solidFill>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6</a:t>
            </a:fld>
            <a:endParaRPr lang="fr-FR" altLang="fr-FR" sz="1600" b="1">
              <a:solidFill>
                <a:srgbClr val="4F656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Scénarios d'usage</a:t>
            </a:r>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7</a:t>
            </a:fld>
            <a:endParaRPr lang="fr-FR" altLang="fr-FR" sz="1600" b="1">
              <a:solidFill>
                <a:srgbClr val="4F6569"/>
              </a:solidFill>
            </a:endParaRPr>
          </a:p>
        </p:txBody>
      </p:sp>
      <p:graphicFrame>
        <p:nvGraphicFramePr>
          <p:cNvPr id="7" name="Tableau 6"/>
          <p:cNvGraphicFramePr>
            <a:graphicFrameLocks noGrp="1"/>
          </p:cNvGraphicFramePr>
          <p:nvPr/>
        </p:nvGraphicFramePr>
        <p:xfrm>
          <a:off x="755576" y="2276872"/>
          <a:ext cx="4086270" cy="4176048"/>
        </p:xfrm>
        <a:graphic>
          <a:graphicData uri="http://schemas.openxmlformats.org/drawingml/2006/table">
            <a:tbl>
              <a:tblPr/>
              <a:tblGrid>
                <a:gridCol w="486054"/>
                <a:gridCol w="576000"/>
                <a:gridCol w="486054"/>
                <a:gridCol w="486054"/>
                <a:gridCol w="540000"/>
                <a:gridCol w="486054"/>
                <a:gridCol w="540000"/>
                <a:gridCol w="486054"/>
              </a:tblGrid>
              <a:tr h="432048">
                <a:tc>
                  <a:txBody>
                    <a:bodyPr/>
                    <a:lstStyle/>
                    <a:p>
                      <a:pPr indent="-40640" algn="ctr">
                        <a:spcAft>
                          <a:spcPts val="0"/>
                        </a:spcAft>
                      </a:pPr>
                      <a:endParaRPr lang="fr-FR" sz="800" dirty="0">
                        <a:latin typeface="Calibri"/>
                        <a:ea typeface="Times New Roman"/>
                        <a:cs typeface="Times New Roman"/>
                      </a:endParaRPr>
                    </a:p>
                  </a:txBody>
                  <a:tcPr marL="33595" marR="335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indent="-40640" algn="ctr">
                        <a:spcAft>
                          <a:spcPts val="0"/>
                        </a:spcAft>
                      </a:pPr>
                      <a:r>
                        <a:rPr lang="fr-FR" sz="800" b="1" dirty="0" err="1" smtClean="0">
                          <a:solidFill>
                            <a:srgbClr val="000000"/>
                          </a:solidFill>
                          <a:latin typeface="Calibri"/>
                          <a:ea typeface="Times New Roman"/>
                          <a:cs typeface="Times New Roman"/>
                        </a:rPr>
                        <a:t>Dimension-nement</a:t>
                      </a:r>
                      <a:r>
                        <a:rPr lang="fr-FR" sz="800" b="1" dirty="0" smtClean="0">
                          <a:solidFill>
                            <a:srgbClr val="000000"/>
                          </a:solidFill>
                          <a:latin typeface="Calibri"/>
                          <a:ea typeface="Times New Roman"/>
                          <a:cs typeface="Times New Roman"/>
                        </a:rPr>
                        <a:t> </a:t>
                      </a:r>
                      <a:r>
                        <a:rPr lang="fr-FR" sz="800" b="1" dirty="0">
                          <a:solidFill>
                            <a:srgbClr val="000000"/>
                          </a:solidFill>
                          <a:latin typeface="Calibri"/>
                          <a:ea typeface="Times New Roman"/>
                          <a:cs typeface="Times New Roman"/>
                        </a:rPr>
                        <a:t>chaud (kW)</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indent="-40640" algn="ctr">
                        <a:spcAft>
                          <a:spcPts val="0"/>
                        </a:spcAft>
                      </a:pPr>
                      <a:r>
                        <a:rPr lang="fr-FR" sz="800" b="1" dirty="0">
                          <a:solidFill>
                            <a:srgbClr val="000000"/>
                          </a:solidFill>
                          <a:latin typeface="Calibri"/>
                          <a:ea typeface="Times New Roman"/>
                          <a:cs typeface="Times New Roman"/>
                        </a:rPr>
                        <a:t>Consigne (°C)</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indent="-40640" algn="ctr">
                        <a:spcAft>
                          <a:spcPts val="0"/>
                        </a:spcAft>
                      </a:pPr>
                      <a:r>
                        <a:rPr lang="fr-FR" sz="800" b="1" dirty="0" err="1" smtClean="0">
                          <a:solidFill>
                            <a:srgbClr val="000000"/>
                          </a:solidFill>
                          <a:latin typeface="Calibri"/>
                          <a:ea typeface="Times New Roman"/>
                          <a:cs typeface="Times New Roman"/>
                        </a:rPr>
                        <a:t>Temp</a:t>
                      </a:r>
                      <a:r>
                        <a:rPr lang="fr-FR" sz="800" b="1" dirty="0" smtClean="0">
                          <a:solidFill>
                            <a:srgbClr val="000000"/>
                          </a:solidFill>
                          <a:latin typeface="Calibri"/>
                          <a:ea typeface="Times New Roman"/>
                          <a:cs typeface="Times New Roman"/>
                        </a:rPr>
                        <a:t> </a:t>
                      </a:r>
                      <a:r>
                        <a:rPr lang="fr-FR" sz="800" b="1" dirty="0" err="1" smtClean="0">
                          <a:solidFill>
                            <a:srgbClr val="000000"/>
                          </a:solidFill>
                          <a:latin typeface="Calibri"/>
                          <a:ea typeface="Times New Roman"/>
                          <a:cs typeface="Times New Roman"/>
                        </a:rPr>
                        <a:t>ext</a:t>
                      </a:r>
                      <a:r>
                        <a:rPr lang="fr-FR" sz="800" b="1" dirty="0" smtClean="0">
                          <a:solidFill>
                            <a:srgbClr val="000000"/>
                          </a:solidFill>
                          <a:latin typeface="Calibri"/>
                          <a:ea typeface="Times New Roman"/>
                          <a:cs typeface="Times New Roman"/>
                        </a:rPr>
                        <a:t> (°C)</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indent="-40640" algn="ctr">
                        <a:spcAft>
                          <a:spcPts val="0"/>
                        </a:spcAft>
                      </a:pPr>
                      <a:r>
                        <a:rPr lang="fr-FR" sz="800" b="1" dirty="0">
                          <a:solidFill>
                            <a:srgbClr val="000000"/>
                          </a:solidFill>
                          <a:latin typeface="Calibri"/>
                          <a:ea typeface="Times New Roman"/>
                          <a:cs typeface="Times New Roman"/>
                        </a:rPr>
                        <a:t>Climat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indent="-40640" algn="ctr">
                        <a:spcAft>
                          <a:spcPts val="0"/>
                        </a:spcAft>
                      </a:pPr>
                      <a:r>
                        <a:rPr lang="fr-FR" sz="800" b="1" dirty="0">
                          <a:solidFill>
                            <a:srgbClr val="000000"/>
                          </a:solidFill>
                          <a:latin typeface="Calibri"/>
                          <a:ea typeface="Times New Roman"/>
                          <a:cs typeface="Times New Roman"/>
                        </a:rPr>
                        <a:t>Niveau d'isolation</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indent="-40640" algn="ctr">
                        <a:spcAft>
                          <a:spcPts val="0"/>
                        </a:spcAft>
                      </a:pPr>
                      <a:r>
                        <a:rPr lang="fr-FR" sz="800" b="1" dirty="0">
                          <a:solidFill>
                            <a:srgbClr val="000000"/>
                          </a:solidFill>
                          <a:latin typeface="Calibri"/>
                          <a:ea typeface="Times New Roman"/>
                          <a:cs typeface="Times New Roman"/>
                        </a:rPr>
                        <a:t>Type de bâtiment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indent="-40640" algn="ctr">
                        <a:spcAft>
                          <a:spcPts val="0"/>
                        </a:spcAft>
                      </a:pPr>
                      <a:r>
                        <a:rPr lang="fr-FR" sz="800" b="1" dirty="0">
                          <a:solidFill>
                            <a:srgbClr val="000000"/>
                          </a:solidFill>
                          <a:latin typeface="Calibri"/>
                          <a:ea typeface="Times New Roman"/>
                          <a:cs typeface="Times New Roman"/>
                        </a:rPr>
                        <a:t>Surface (m²)</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63</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19</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-6</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Hôtel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1000</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68</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21</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-6</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Hôtel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1000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65</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19</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-2</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Paris</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Hôtel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1000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67</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21</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-2</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Paris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Hôtel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1000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NICRT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124</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19</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-6</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Carpentras</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Hôtel</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1000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NICReel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133</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20</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-6</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Hôtel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1000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NIPRT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118</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19</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-2</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Paris</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Hôtel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1000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NIPReel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127</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20</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-2</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Paris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Hôtel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1000</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endParaRPr lang="fr-FR" sz="700" dirty="0">
                        <a:solidFill>
                          <a:srgbClr val="000000"/>
                        </a:solidFill>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gridSpan="7">
                  <a:txBody>
                    <a:bodyPr/>
                    <a:lstStyle/>
                    <a:p>
                      <a:pPr indent="-40640" algn="ctr">
                        <a:spcAft>
                          <a:spcPts val="0"/>
                        </a:spcAft>
                      </a:pPr>
                      <a:r>
                        <a:rPr lang="fr-FR" sz="800" dirty="0">
                          <a:solidFill>
                            <a:srgbClr val="000000"/>
                          </a:solidFill>
                          <a:latin typeface="Calibri"/>
                          <a:ea typeface="Times New Roman"/>
                          <a:cs typeface="Times New Roman"/>
                        </a:rPr>
                        <a:t>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41</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19</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-6</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Bureau</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600</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45</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21</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-6</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Bureau</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600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39</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19</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-2</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Paris</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Bureau</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600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42</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21</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-2</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Paris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Bureau</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600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NICRT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69</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19</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-6</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Bureau</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600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NICReel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74</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21</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-6</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Bureau</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600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NIPRT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65</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19</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-2</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Paris</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Bureau</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600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NIPReel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70</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21</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-2</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Paris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Bureau</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600</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endParaRPr lang="fr-FR" sz="800" dirty="0">
                        <a:solidFill>
                          <a:srgbClr val="000000"/>
                        </a:solidFill>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gridSpan="7">
                  <a:txBody>
                    <a:bodyPr/>
                    <a:lstStyle/>
                    <a:p>
                      <a:pPr indent="-40640" algn="ctr">
                        <a:spcAft>
                          <a:spcPts val="0"/>
                        </a:spcAft>
                      </a:pPr>
                      <a:r>
                        <a:rPr lang="fr-FR" sz="800" dirty="0">
                          <a:solidFill>
                            <a:srgbClr val="000000"/>
                          </a:solidFill>
                          <a:latin typeface="Calibri"/>
                          <a:ea typeface="Times New Roman"/>
                          <a:cs typeface="Times New Roman"/>
                        </a:rPr>
                        <a:t>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43</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19</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-6</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Commerce</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800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47</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21</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-6</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Commerce</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800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40</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19</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-2</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Paris</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Commerce</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800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44</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21</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-2</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Paris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Commerce</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800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NICRT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51</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19</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-6</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Commerce</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800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NICReel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56</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21</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-6</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Commerce</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800</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NIPRT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48</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19</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-2</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Paris</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Commerce</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800</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NIPReel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53</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a:solidFill>
                            <a:srgbClr val="000000"/>
                          </a:solidFill>
                          <a:latin typeface="Calibri"/>
                          <a:ea typeface="Times New Roman"/>
                          <a:cs typeface="Times New Roman"/>
                        </a:rPr>
                        <a:t>21</a:t>
                      </a:r>
                      <a:endParaRPr lang="fr-FR" sz="80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smtClean="0">
                          <a:solidFill>
                            <a:srgbClr val="000000"/>
                          </a:solidFill>
                          <a:latin typeface="Calibri"/>
                          <a:ea typeface="Times New Roman"/>
                          <a:cs typeface="Times New Roman"/>
                        </a:rPr>
                        <a:t>-2</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Paris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Commerce</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0640" algn="ctr">
                        <a:spcAft>
                          <a:spcPts val="0"/>
                        </a:spcAft>
                      </a:pPr>
                      <a:r>
                        <a:rPr lang="fr-FR" sz="800" dirty="0">
                          <a:solidFill>
                            <a:srgbClr val="000000"/>
                          </a:solidFill>
                          <a:latin typeface="Calibri"/>
                          <a:ea typeface="Times New Roman"/>
                          <a:cs typeface="Times New Roman"/>
                        </a:rPr>
                        <a:t>800</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au 7"/>
          <p:cNvGraphicFramePr>
            <a:graphicFrameLocks noGrp="1"/>
          </p:cNvGraphicFramePr>
          <p:nvPr/>
        </p:nvGraphicFramePr>
        <p:xfrm>
          <a:off x="4932040" y="2276872"/>
          <a:ext cx="3987000" cy="4176048"/>
        </p:xfrm>
        <a:graphic>
          <a:graphicData uri="http://schemas.openxmlformats.org/drawingml/2006/table">
            <a:tbl>
              <a:tblPr/>
              <a:tblGrid>
                <a:gridCol w="490500"/>
                <a:gridCol w="490500"/>
                <a:gridCol w="490500"/>
                <a:gridCol w="490500"/>
                <a:gridCol w="540000"/>
                <a:gridCol w="490500"/>
                <a:gridCol w="504000"/>
                <a:gridCol w="490500"/>
              </a:tblGrid>
              <a:tr h="432048">
                <a:tc>
                  <a:txBody>
                    <a:bodyPr/>
                    <a:lstStyle/>
                    <a:p>
                      <a:pPr indent="0" algn="ctr">
                        <a:spcAft>
                          <a:spcPts val="0"/>
                        </a:spcAft>
                      </a:pPr>
                      <a:endParaRPr lang="fr-FR" sz="800" dirty="0">
                        <a:latin typeface="Calibri"/>
                        <a:ea typeface="Times New Roman"/>
                        <a:cs typeface="Times New Roman"/>
                      </a:endParaRPr>
                    </a:p>
                  </a:txBody>
                  <a:tcPr marL="22284" marR="22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indent="0" algn="ctr">
                        <a:spcAft>
                          <a:spcPts val="0"/>
                        </a:spcAft>
                      </a:pPr>
                      <a:r>
                        <a:rPr lang="fr-FR" sz="800" b="1" dirty="0" err="1" smtClean="0">
                          <a:solidFill>
                            <a:srgbClr val="000000"/>
                          </a:solidFill>
                          <a:latin typeface="Calibri"/>
                          <a:ea typeface="Times New Roman"/>
                          <a:cs typeface="Times New Roman"/>
                        </a:rPr>
                        <a:t>Dimension-nement</a:t>
                      </a:r>
                      <a:r>
                        <a:rPr lang="fr-FR" sz="800" b="1" dirty="0" smtClean="0">
                          <a:solidFill>
                            <a:srgbClr val="000000"/>
                          </a:solidFill>
                          <a:latin typeface="Calibri"/>
                          <a:ea typeface="Times New Roman"/>
                          <a:cs typeface="Times New Roman"/>
                        </a:rPr>
                        <a:t> </a:t>
                      </a:r>
                      <a:r>
                        <a:rPr lang="fr-FR" sz="800" b="1" dirty="0">
                          <a:solidFill>
                            <a:srgbClr val="000000"/>
                          </a:solidFill>
                          <a:latin typeface="Calibri"/>
                          <a:ea typeface="Times New Roman"/>
                          <a:cs typeface="Times New Roman"/>
                        </a:rPr>
                        <a:t>froid (kW)</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indent="0" algn="ctr">
                        <a:spcAft>
                          <a:spcPts val="0"/>
                        </a:spcAft>
                      </a:pPr>
                      <a:r>
                        <a:rPr lang="fr-FR" sz="800" b="1" dirty="0">
                          <a:solidFill>
                            <a:srgbClr val="000000"/>
                          </a:solidFill>
                          <a:latin typeface="Calibri"/>
                          <a:ea typeface="Times New Roman"/>
                          <a:cs typeface="Times New Roman"/>
                        </a:rPr>
                        <a:t>Consigne (°C)</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indent="0" algn="ctr">
                        <a:spcAft>
                          <a:spcPts val="0"/>
                        </a:spcAft>
                      </a:pPr>
                      <a:r>
                        <a:rPr lang="fr-FR" sz="800" b="1" dirty="0" err="1">
                          <a:solidFill>
                            <a:srgbClr val="000000"/>
                          </a:solidFill>
                          <a:latin typeface="Calibri"/>
                          <a:ea typeface="Times New Roman"/>
                          <a:cs typeface="Times New Roman"/>
                        </a:rPr>
                        <a:t>Temp</a:t>
                      </a:r>
                      <a:r>
                        <a:rPr lang="fr-FR" sz="800" b="1" dirty="0">
                          <a:solidFill>
                            <a:srgbClr val="000000"/>
                          </a:solidFill>
                          <a:latin typeface="Calibri"/>
                          <a:ea typeface="Times New Roman"/>
                          <a:cs typeface="Times New Roman"/>
                        </a:rPr>
                        <a:t> </a:t>
                      </a:r>
                      <a:r>
                        <a:rPr lang="fr-FR" sz="800" b="1" dirty="0" err="1">
                          <a:solidFill>
                            <a:srgbClr val="000000"/>
                          </a:solidFill>
                          <a:latin typeface="Calibri"/>
                          <a:ea typeface="Times New Roman"/>
                          <a:cs typeface="Times New Roman"/>
                        </a:rPr>
                        <a:t>ext</a:t>
                      </a:r>
                      <a:r>
                        <a:rPr lang="fr-FR" sz="800" b="1" dirty="0">
                          <a:solidFill>
                            <a:srgbClr val="000000"/>
                          </a:solidFill>
                          <a:latin typeface="Calibri"/>
                          <a:ea typeface="Times New Roman"/>
                          <a:cs typeface="Times New Roman"/>
                        </a:rPr>
                        <a:t> (°C)</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indent="0" algn="ctr">
                        <a:spcAft>
                          <a:spcPts val="0"/>
                        </a:spcAft>
                      </a:pPr>
                      <a:r>
                        <a:rPr lang="fr-FR" sz="800" b="1" dirty="0">
                          <a:solidFill>
                            <a:srgbClr val="000000"/>
                          </a:solidFill>
                          <a:latin typeface="Calibri"/>
                          <a:ea typeface="Times New Roman"/>
                          <a:cs typeface="Times New Roman"/>
                        </a:rPr>
                        <a:t>Climat</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indent="0" algn="ctr">
                        <a:spcAft>
                          <a:spcPts val="0"/>
                        </a:spcAft>
                      </a:pPr>
                      <a:r>
                        <a:rPr lang="fr-FR" sz="800" b="1" dirty="0">
                          <a:solidFill>
                            <a:srgbClr val="000000"/>
                          </a:solidFill>
                          <a:latin typeface="Calibri"/>
                          <a:ea typeface="Times New Roman"/>
                          <a:cs typeface="Times New Roman"/>
                        </a:rPr>
                        <a:t>Niveau d'isolation</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indent="0" algn="ctr">
                        <a:spcAft>
                          <a:spcPts val="0"/>
                        </a:spcAft>
                      </a:pPr>
                      <a:r>
                        <a:rPr lang="fr-FR" sz="800" b="1" dirty="0">
                          <a:solidFill>
                            <a:srgbClr val="000000"/>
                          </a:solidFill>
                          <a:latin typeface="Calibri"/>
                          <a:ea typeface="Times New Roman"/>
                          <a:cs typeface="Times New Roman"/>
                        </a:rPr>
                        <a:t>Type de bâtiment</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indent="0" algn="ctr">
                        <a:spcAft>
                          <a:spcPts val="0"/>
                        </a:spcAft>
                      </a:pPr>
                      <a:r>
                        <a:rPr lang="fr-FR" sz="800" b="1" dirty="0">
                          <a:solidFill>
                            <a:srgbClr val="000000"/>
                          </a:solidFill>
                          <a:latin typeface="Calibri"/>
                          <a:ea typeface="Times New Roman"/>
                          <a:cs typeface="Times New Roman"/>
                        </a:rPr>
                        <a:t>Surface (m²)</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52</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26</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35</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Isolé</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Hôtel</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1000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67</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23</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35</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Hôtel</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1000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27</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26</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32</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Paris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Hôtel</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1000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54</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23</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32</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Paris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Isolé</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Hôtel</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1000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NICRT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54</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26</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35</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Non isolé</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Hôtel</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1000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NICReel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78</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23</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35</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Non isolé</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Hôtel</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1000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NIPRT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27</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26</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32</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Paris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Non isolé</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Hôtel</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1000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NIPReel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54</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23</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32</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Paris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Non isolé</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Hôtel</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1000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0" algn="ctr">
                        <a:spcAft>
                          <a:spcPts val="0"/>
                        </a:spcAft>
                      </a:pPr>
                      <a:endParaRPr lang="fr-FR" sz="800" dirty="0">
                        <a:solidFill>
                          <a:srgbClr val="000000"/>
                        </a:solidFill>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gridSpan="7">
                  <a:txBody>
                    <a:bodyPr/>
                    <a:lstStyle/>
                    <a:p>
                      <a:pPr indent="0" algn="ctr">
                        <a:spcAft>
                          <a:spcPts val="0"/>
                        </a:spcAft>
                      </a:pPr>
                      <a:r>
                        <a:rPr lang="fr-FR" sz="800" dirty="0">
                          <a:solidFill>
                            <a:srgbClr val="000000"/>
                          </a:solidFill>
                          <a:latin typeface="Calibri"/>
                          <a:ea typeface="Times New Roman"/>
                          <a:cs typeface="Times New Roman"/>
                        </a:rPr>
                        <a:t> </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38</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26</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35</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Bureau</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600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43</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23</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35</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Bureau</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600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30</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26</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32</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Paris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Bureau</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600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45</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23</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32</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Paris </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Bureau</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600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NICRT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42</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26</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35</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Non isolé </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Bureau</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600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NICReel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54</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23</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35</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Bureau</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600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NIPRT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33</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26</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32</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Paris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Bureau</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600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NIPReel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44</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23</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32</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Paris </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Bureau</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600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0" algn="ctr">
                        <a:spcAft>
                          <a:spcPts val="0"/>
                        </a:spcAft>
                      </a:pPr>
                      <a:endParaRPr lang="fr-FR" sz="800" dirty="0">
                        <a:solidFill>
                          <a:srgbClr val="000000"/>
                        </a:solidFill>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gridSpan="7">
                  <a:txBody>
                    <a:bodyPr/>
                    <a:lstStyle/>
                    <a:p>
                      <a:pPr indent="0" algn="ctr">
                        <a:spcAft>
                          <a:spcPts val="0"/>
                        </a:spcAft>
                      </a:pPr>
                      <a:r>
                        <a:rPr lang="fr-FR" sz="800" dirty="0">
                          <a:solidFill>
                            <a:srgbClr val="000000"/>
                          </a:solidFill>
                          <a:latin typeface="Calibri"/>
                          <a:ea typeface="Times New Roman"/>
                          <a:cs typeface="Times New Roman"/>
                        </a:rPr>
                        <a:t> </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54</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26</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35</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Commerce</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800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74</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23</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35</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Commerce</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800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45</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26</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32</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Paris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Commerce</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800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61</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23</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32</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Paris </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Isolé</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Commerce</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800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NICRT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62</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26</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35</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Commerce</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800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NICReel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73</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23</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35</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Carpentras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Commerce</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800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smtClean="0">
                          <a:solidFill>
                            <a:srgbClr val="000000"/>
                          </a:solidFill>
                          <a:latin typeface="Calibri"/>
                          <a:ea typeface="Times New Roman"/>
                          <a:cs typeface="Times New Roman"/>
                        </a:rPr>
                        <a:t>NIPRT</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51</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26</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32</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Paris</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Commerce</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800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00">
                <a:tc>
                  <a:txBody>
                    <a:bodyPr/>
                    <a:lstStyle/>
                    <a:p>
                      <a:pPr indent="-40640" algn="ctr">
                        <a:spcAft>
                          <a:spcPts val="0"/>
                        </a:spcAft>
                      </a:pPr>
                      <a:r>
                        <a:rPr lang="fr-FR" sz="800" dirty="0" err="1" smtClean="0">
                          <a:solidFill>
                            <a:srgbClr val="000000"/>
                          </a:solidFill>
                          <a:latin typeface="Calibri"/>
                          <a:ea typeface="Times New Roman"/>
                          <a:cs typeface="Times New Roman"/>
                        </a:rPr>
                        <a:t>NIPReel</a:t>
                      </a:r>
                      <a:endParaRPr lang="fr-FR" sz="800" dirty="0">
                        <a:latin typeface="Calibri"/>
                        <a:ea typeface="Times New Roman"/>
                        <a:cs typeface="Times New Roman"/>
                      </a:endParaRPr>
                    </a:p>
                  </a:txBody>
                  <a:tcPr marL="33595" marR="335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59</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a:solidFill>
                            <a:srgbClr val="000000"/>
                          </a:solidFill>
                          <a:latin typeface="Calibri"/>
                          <a:ea typeface="Times New Roman"/>
                          <a:cs typeface="Times New Roman"/>
                        </a:rPr>
                        <a:t>23</a:t>
                      </a:r>
                      <a:endParaRPr lang="fr-FR" sz="80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32</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Paris </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Non isolé </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Commerce</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fr-FR" sz="800" dirty="0">
                          <a:solidFill>
                            <a:srgbClr val="000000"/>
                          </a:solidFill>
                          <a:latin typeface="Calibri"/>
                          <a:ea typeface="Times New Roman"/>
                          <a:cs typeface="Times New Roman"/>
                        </a:rPr>
                        <a:t>800</a:t>
                      </a:r>
                      <a:endParaRPr lang="fr-FR" sz="800" dirty="0">
                        <a:latin typeface="Calibri"/>
                        <a:ea typeface="Times New Roman"/>
                        <a:cs typeface="Times New Roman"/>
                      </a:endParaRPr>
                    </a:p>
                  </a:txBody>
                  <a:tcPr marL="22284" marR="222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Scénarios d'usage</a:t>
            </a:r>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7" name="Espace réservé du contenu 7"/>
          <p:cNvSpPr txBox="1">
            <a:spLocks/>
          </p:cNvSpPr>
          <p:nvPr/>
        </p:nvSpPr>
        <p:spPr bwMode="auto">
          <a:xfrm>
            <a:off x="899790" y="2276475"/>
            <a:ext cx="7056586" cy="3673475"/>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fr-FR" altLang="fr-FR" sz="1600" b="1" dirty="0" smtClean="0">
                <a:solidFill>
                  <a:srgbClr val="E37D29"/>
                </a:solidFill>
              </a:rPr>
              <a:t>Simulations dynamiques réglementaires (</a:t>
            </a:r>
            <a:r>
              <a:rPr lang="fr-FR" altLang="fr-FR" sz="1600" b="1" dirty="0" err="1" smtClean="0">
                <a:solidFill>
                  <a:srgbClr val="E37D29"/>
                </a:solidFill>
              </a:rPr>
              <a:t>ClimHIBU</a:t>
            </a:r>
            <a:r>
              <a:rPr lang="fr-FR" altLang="fr-FR" sz="1600" b="1" dirty="0" smtClean="0">
                <a:solidFill>
                  <a:srgbClr val="E37D29"/>
                </a:solidFill>
              </a:rPr>
              <a:t>)</a:t>
            </a:r>
          </a:p>
          <a:p>
            <a:pPr marL="342900" indent="-342900" eaLnBrk="1" hangingPunct="1">
              <a:spcBef>
                <a:spcPct val="20000"/>
              </a:spcBef>
            </a:pPr>
            <a:r>
              <a:rPr lang="fr-FR" altLang="fr-FR" sz="1600" b="1" dirty="0" smtClean="0">
                <a:solidFill>
                  <a:srgbClr val="E37D29"/>
                </a:solidFill>
              </a:rPr>
              <a:t>	</a:t>
            </a:r>
            <a:r>
              <a:rPr lang="fr-FR" altLang="fr-FR" sz="1600" b="1" dirty="0" smtClean="0">
                <a:solidFill>
                  <a:srgbClr val="E37D29"/>
                </a:solidFill>
                <a:sym typeface="Wingdings" pitchFamily="2" charset="2"/>
              </a:rPr>
              <a:t> </a:t>
            </a:r>
            <a:r>
              <a:rPr lang="fr-FR" altLang="fr-FR" sz="1200" b="1" dirty="0" smtClean="0">
                <a:solidFill>
                  <a:srgbClr val="475769"/>
                </a:solidFill>
              </a:rPr>
              <a:t>Données horaires pour chaque scénario</a:t>
            </a:r>
          </a:p>
          <a:p>
            <a:pPr marL="903288" lvl="4" indent="-228600" eaLnBrk="1" hangingPunct="1">
              <a:spcBef>
                <a:spcPts val="300"/>
              </a:spcBef>
              <a:buFont typeface="Arial" pitchFamily="34" charset="0"/>
              <a:buChar char="−"/>
            </a:pPr>
            <a:r>
              <a:rPr lang="fr-FR" altLang="fr-FR" sz="1200" dirty="0" smtClean="0">
                <a:solidFill>
                  <a:srgbClr val="475769"/>
                </a:solidFill>
              </a:rPr>
              <a:t>Besoin chaud et froid</a:t>
            </a:r>
          </a:p>
          <a:p>
            <a:pPr marL="903288" lvl="4" indent="-228600" eaLnBrk="1" hangingPunct="1">
              <a:spcBef>
                <a:spcPts val="300"/>
              </a:spcBef>
              <a:buFont typeface="Arial" pitchFamily="34" charset="0"/>
              <a:buChar char="−"/>
            </a:pPr>
            <a:r>
              <a:rPr lang="fr-FR" altLang="fr-FR" sz="1200" dirty="0" smtClean="0">
                <a:solidFill>
                  <a:srgbClr val="475769"/>
                </a:solidFill>
              </a:rPr>
              <a:t>Température extérieur et intérieur</a:t>
            </a:r>
          </a:p>
          <a:p>
            <a:pPr marL="342900" indent="-342900" eaLnBrk="1" hangingPunct="1">
              <a:spcBef>
                <a:spcPts val="1200"/>
              </a:spcBef>
              <a:buFont typeface="Arial" charset="0"/>
              <a:buChar char="•"/>
            </a:pPr>
            <a:r>
              <a:rPr lang="fr-FR" altLang="fr-FR" sz="1600" b="1" dirty="0" smtClean="0">
                <a:solidFill>
                  <a:srgbClr val="E37D29"/>
                </a:solidFill>
              </a:rPr>
              <a:t>ECS (Hôtel) : selon les recommandations de l’AICVF (2004)</a:t>
            </a:r>
          </a:p>
          <a:p>
            <a:pPr marL="903288" lvl="4" indent="-228600" eaLnBrk="1" hangingPunct="1">
              <a:spcBef>
                <a:spcPts val="600"/>
              </a:spcBef>
              <a:buFont typeface="Arial" pitchFamily="34" charset="0"/>
              <a:buChar char="−"/>
            </a:pPr>
            <a:r>
              <a:rPr lang="fr-FR" altLang="fr-FR" sz="1200" dirty="0" smtClean="0">
                <a:solidFill>
                  <a:srgbClr val="475769"/>
                </a:solidFill>
              </a:rPr>
              <a:t>160 L / chambre /jour à 60 °C</a:t>
            </a:r>
          </a:p>
          <a:p>
            <a:pPr marL="903288" lvl="4" indent="-228600" eaLnBrk="1" hangingPunct="1">
              <a:spcBef>
                <a:spcPts val="300"/>
              </a:spcBef>
            </a:pPr>
            <a:endParaRPr lang="de-DE" altLang="fr-FR" sz="1200" dirty="0" smtClean="0">
              <a:solidFill>
                <a:srgbClr val="475769"/>
              </a:solidFill>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8</a:t>
            </a:fld>
            <a:endParaRPr lang="fr-FR" altLang="fr-FR" sz="1600" b="1">
              <a:solidFill>
                <a:srgbClr val="4F6569"/>
              </a:solidFill>
            </a:endParaRPr>
          </a:p>
        </p:txBody>
      </p:sp>
      <p:pic>
        <p:nvPicPr>
          <p:cNvPr id="7" name="Image 6"/>
          <p:cNvPicPr>
            <a:picLocks noChangeAspect="1"/>
          </p:cNvPicPr>
          <p:nvPr/>
        </p:nvPicPr>
        <p:blipFill>
          <a:blip r:embed="rId3" cstate="print"/>
          <a:srcRect/>
          <a:stretch>
            <a:fillRect/>
          </a:stretch>
        </p:blipFill>
        <p:spPr bwMode="auto">
          <a:xfrm>
            <a:off x="1331031" y="4149080"/>
            <a:ext cx="2884774" cy="2160240"/>
          </a:xfrm>
          <a:prstGeom prst="rect">
            <a:avLst/>
          </a:prstGeom>
          <a:noFill/>
          <a:ln w="9525">
            <a:noFill/>
            <a:miter lim="800000"/>
            <a:headEnd/>
            <a:tailEnd/>
          </a:ln>
        </p:spPr>
      </p:pic>
      <p:pic>
        <p:nvPicPr>
          <p:cNvPr id="8" name="Image 7"/>
          <p:cNvPicPr>
            <a:picLocks noChangeAspect="1"/>
          </p:cNvPicPr>
          <p:nvPr/>
        </p:nvPicPr>
        <p:blipFill>
          <a:blip r:embed="rId4" cstate="print"/>
          <a:srcRect/>
          <a:stretch>
            <a:fillRect/>
          </a:stretch>
        </p:blipFill>
        <p:spPr bwMode="auto">
          <a:xfrm>
            <a:off x="4283968" y="4149080"/>
            <a:ext cx="2839126" cy="21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ctrTitle"/>
          </p:nvPr>
        </p:nvSpPr>
        <p:spPr>
          <a:xfrm>
            <a:off x="3276600" y="0"/>
            <a:ext cx="5683250" cy="1125538"/>
          </a:xfrm>
        </p:spPr>
        <p:txBody>
          <a:bodyPr rtlCol="0">
            <a:normAutofit/>
          </a:bodyPr>
          <a:lstStyle/>
          <a:p>
            <a:pPr algn="r" eaLnBrk="1" fontAlgn="auto" hangingPunct="1">
              <a:spcAft>
                <a:spcPts val="0"/>
              </a:spcAft>
              <a:defRPr/>
            </a:pPr>
            <a:r>
              <a:rPr lang="fr-FR" sz="2800" dirty="0" smtClean="0">
                <a:solidFill>
                  <a:schemeClr val="bg1">
                    <a:lumMod val="95000"/>
                  </a:schemeClr>
                </a:solidFill>
                <a:ea typeface="+mj-ea"/>
                <a:cs typeface="+mj-cs"/>
              </a:rPr>
              <a:t>Climatisation </a:t>
            </a:r>
            <a:r>
              <a:rPr lang="fr-FR" sz="2800" dirty="0" err="1" smtClean="0">
                <a:solidFill>
                  <a:schemeClr val="bg1">
                    <a:lumMod val="95000"/>
                  </a:schemeClr>
                </a:solidFill>
                <a:ea typeface="+mj-ea"/>
                <a:cs typeface="+mj-cs"/>
              </a:rPr>
              <a:t>BoostHEAT</a:t>
            </a:r>
            <a:endParaRPr lang="fr-FR" sz="2800" dirty="0">
              <a:solidFill>
                <a:schemeClr val="bg1">
                  <a:lumMod val="95000"/>
                </a:schemeClr>
              </a:solidFill>
              <a:ea typeface="+mj-ea"/>
              <a:cs typeface="+mj-cs"/>
            </a:endParaRPr>
          </a:p>
        </p:txBody>
      </p:sp>
      <p:sp>
        <p:nvSpPr>
          <p:cNvPr id="3075" name="Sous-titre 2"/>
          <p:cNvSpPr>
            <a:spLocks noGrp="1"/>
          </p:cNvSpPr>
          <p:nvPr>
            <p:ph type="subTitle" idx="1"/>
          </p:nvPr>
        </p:nvSpPr>
        <p:spPr>
          <a:xfrm>
            <a:off x="539750" y="1844675"/>
            <a:ext cx="8135938" cy="360363"/>
          </a:xfrm>
        </p:spPr>
        <p:txBody>
          <a:bodyPr/>
          <a:lstStyle/>
          <a:p>
            <a:pPr algn="l" eaLnBrk="1" hangingPunct="1"/>
            <a:r>
              <a:rPr lang="fr-FR" sz="1600" dirty="0" smtClean="0">
                <a:solidFill>
                  <a:srgbClr val="4F6569"/>
                </a:solidFill>
              </a:rPr>
              <a:t>Dimensionnement</a:t>
            </a:r>
            <a:endParaRPr lang="fr-FR" altLang="fr-FR" sz="1600" dirty="0" smtClean="0">
              <a:solidFill>
                <a:srgbClr val="4F6569"/>
              </a:solidFill>
            </a:endParaRPr>
          </a:p>
        </p:txBody>
      </p:sp>
      <p:sp>
        <p:nvSpPr>
          <p:cNvPr id="4" name="Sous-titre 2">
            <a:extLst>
              <a:ext uri="{FF2B5EF4-FFF2-40B4-BE49-F238E27FC236}"/>
            </a:extLst>
          </p:cNvPr>
          <p:cNvSpPr txBox="1">
            <a:spLocks/>
          </p:cNvSpPr>
          <p:nvPr/>
        </p:nvSpPr>
        <p:spPr>
          <a:xfrm>
            <a:off x="539750" y="1557338"/>
            <a:ext cx="8280400" cy="1008062"/>
          </a:xfrm>
          <a:prstGeom prst="rect">
            <a:avLst/>
          </a:prstGeom>
        </p:spPr>
        <p:txBody>
          <a:bodyPr>
            <a:normAutofit/>
          </a:bodyPr>
          <a:lstStyle/>
          <a:p>
            <a:pPr eaLnBrk="1" fontAlgn="auto" hangingPunct="1">
              <a:spcBef>
                <a:spcPct val="20000"/>
              </a:spcBef>
              <a:spcAft>
                <a:spcPts val="0"/>
              </a:spcAft>
              <a:buFont typeface="Arial" pitchFamily="34" charset="0"/>
              <a:buNone/>
              <a:defRPr/>
            </a:pPr>
            <a:endParaRPr lang="fr-FR" sz="3200" dirty="0">
              <a:solidFill>
                <a:schemeClr val="tx1">
                  <a:tint val="75000"/>
                </a:schemeClr>
              </a:solidFill>
              <a:latin typeface="+mn-lt"/>
              <a:ea typeface="+mn-ea"/>
            </a:endParaRPr>
          </a:p>
        </p:txBody>
      </p:sp>
      <p:sp>
        <p:nvSpPr>
          <p:cNvPr id="3077" name="Espace réservé du contenu 7"/>
          <p:cNvSpPr txBox="1">
            <a:spLocks/>
          </p:cNvSpPr>
          <p:nvPr/>
        </p:nvSpPr>
        <p:spPr bwMode="auto">
          <a:xfrm>
            <a:off x="899790" y="2276475"/>
            <a:ext cx="7056586" cy="3673475"/>
          </a:xfrm>
          <a:prstGeom prst="rect">
            <a:avLst/>
          </a:prstGeom>
          <a:noFill/>
          <a:ln w="9525">
            <a:noFill/>
            <a:miter lim="800000"/>
            <a:headEnd/>
            <a:tailEnd/>
          </a:ln>
        </p:spPr>
        <p:txBody>
          <a:bodyPr/>
          <a:lstStyle/>
          <a:p>
            <a:pPr marL="342900" indent="-342900" eaLnBrk="1" hangingPunct="1">
              <a:spcBef>
                <a:spcPct val="20000"/>
              </a:spcBef>
              <a:buFont typeface="Arial" charset="0"/>
              <a:buChar char="•"/>
            </a:pPr>
            <a:r>
              <a:rPr lang="fr-FR" altLang="fr-FR" sz="1600" b="1" dirty="0" smtClean="0">
                <a:solidFill>
                  <a:srgbClr val="E37D29"/>
                </a:solidFill>
              </a:rPr>
              <a:t>Dimensionnement pour le chauffage</a:t>
            </a:r>
          </a:p>
          <a:p>
            <a:pPr marL="903288" lvl="4" indent="-228600" eaLnBrk="1" hangingPunct="1">
              <a:spcBef>
                <a:spcPts val="600"/>
              </a:spcBef>
              <a:buFont typeface="Arial" pitchFamily="34" charset="0"/>
              <a:buChar char="−"/>
            </a:pPr>
            <a:r>
              <a:rPr lang="fr-FR" altLang="fr-FR" sz="1200" dirty="0" smtClean="0">
                <a:solidFill>
                  <a:srgbClr val="475769"/>
                </a:solidFill>
              </a:rPr>
              <a:t>Nombre de machines installés variable selon la technologie pour un même scénario (limité à 3)</a:t>
            </a:r>
          </a:p>
          <a:p>
            <a:pPr marL="903288" lvl="4" indent="-228600" eaLnBrk="1" hangingPunct="1">
              <a:spcBef>
                <a:spcPts val="600"/>
              </a:spcBef>
              <a:buFont typeface="Arial" pitchFamily="34" charset="0"/>
              <a:buChar char="−"/>
            </a:pPr>
            <a:r>
              <a:rPr lang="fr-FR" altLang="fr-FR" sz="1200" dirty="0" smtClean="0">
                <a:solidFill>
                  <a:srgbClr val="475769"/>
                </a:solidFill>
              </a:rPr>
              <a:t>Besoins de climatisation non-satisfaits </a:t>
            </a:r>
          </a:p>
          <a:p>
            <a:pPr marL="903288" lvl="4" indent="-228600" eaLnBrk="1" hangingPunct="1">
              <a:spcBef>
                <a:spcPts val="600"/>
              </a:spcBef>
              <a:buFont typeface="Arial" pitchFamily="34" charset="0"/>
              <a:buChar char="−"/>
            </a:pPr>
            <a:r>
              <a:rPr lang="fr-FR" altLang="fr-FR" sz="1200" dirty="0" smtClean="0">
                <a:solidFill>
                  <a:srgbClr val="475769"/>
                </a:solidFill>
              </a:rPr>
              <a:t>Évaluation nécessité d’appoint</a:t>
            </a:r>
          </a:p>
          <a:p>
            <a:pPr marL="903288" lvl="4" indent="-228600" eaLnBrk="1" hangingPunct="1">
              <a:spcBef>
                <a:spcPts val="300"/>
              </a:spcBef>
            </a:pPr>
            <a:endParaRPr lang="de-DE" altLang="fr-FR" sz="1200" dirty="0" smtClean="0">
              <a:solidFill>
                <a:srgbClr val="475769"/>
              </a:solidFill>
            </a:endParaRPr>
          </a:p>
        </p:txBody>
      </p:sp>
      <p:sp>
        <p:nvSpPr>
          <p:cNvPr id="3078" name="Espace réservé du contenu 7"/>
          <p:cNvSpPr txBox="1">
            <a:spLocks/>
          </p:cNvSpPr>
          <p:nvPr/>
        </p:nvSpPr>
        <p:spPr bwMode="auto">
          <a:xfrm>
            <a:off x="8604250" y="6524625"/>
            <a:ext cx="288925" cy="338138"/>
          </a:xfrm>
          <a:prstGeom prst="rect">
            <a:avLst/>
          </a:prstGeom>
          <a:noFill/>
          <a:ln w="9525">
            <a:noFill/>
            <a:miter lim="800000"/>
            <a:headEnd/>
            <a:tailEnd/>
          </a:ln>
        </p:spPr>
        <p:txBody>
          <a:bodyPr/>
          <a:lstStyle/>
          <a:p>
            <a:pPr eaLnBrk="1" hangingPunct="1">
              <a:spcBef>
                <a:spcPct val="20000"/>
              </a:spcBef>
            </a:pPr>
            <a:fld id="{B5253487-5721-4D07-8436-4D61EC1AFDAE}" type="slidenum">
              <a:rPr lang="fr-FR" altLang="fr-FR" sz="1600" b="1">
                <a:solidFill>
                  <a:srgbClr val="4F6569"/>
                </a:solidFill>
              </a:rPr>
              <a:pPr eaLnBrk="1" hangingPunct="1">
                <a:spcBef>
                  <a:spcPct val="20000"/>
                </a:spcBef>
              </a:pPr>
              <a:t>9</a:t>
            </a:fld>
            <a:endParaRPr lang="fr-FR" altLang="fr-FR" sz="1600" b="1">
              <a:solidFill>
                <a:srgbClr val="4F656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5446</TotalTime>
  <Words>1838</Words>
  <Application>Microsoft Office PowerPoint</Application>
  <PresentationFormat>Affichage à l'écran (4:3)</PresentationFormat>
  <Paragraphs>1073</Paragraphs>
  <Slides>23</Slides>
  <Notes>23</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Diapositive 1</vt:lpstr>
      <vt:lpstr>Climatisation BoostHEAT</vt:lpstr>
      <vt:lpstr>Climatisation BoostHEAT</vt:lpstr>
      <vt:lpstr>Climatisation BoostHEAT</vt:lpstr>
      <vt:lpstr>Climatisation BoostHEAT</vt:lpstr>
      <vt:lpstr>Climatisation BoostHEAT</vt:lpstr>
      <vt:lpstr>Climatisation BoostHEAT</vt:lpstr>
      <vt:lpstr>Climatisation BoostHEAT</vt:lpstr>
      <vt:lpstr>Climatisation BoostHEAT</vt:lpstr>
      <vt:lpstr>Climatisation BoostHEAT</vt:lpstr>
      <vt:lpstr>Climatisation BoostHEAT</vt:lpstr>
      <vt:lpstr>Climatisation BoostHEAT</vt:lpstr>
      <vt:lpstr>Climatisation BoostHEAT</vt:lpstr>
      <vt:lpstr>Climatisation BoostHEAT</vt:lpstr>
      <vt:lpstr>Climatisation BoostHEAT</vt:lpstr>
      <vt:lpstr>Climatisation BoostHEAT</vt:lpstr>
      <vt:lpstr>Climatisation BoostHEAT</vt:lpstr>
      <vt:lpstr>Climatisation BoostHEAT</vt:lpstr>
      <vt:lpstr>Climatisation BoostHEAT</vt:lpstr>
      <vt:lpstr>Climatisation BoostHEAT</vt:lpstr>
      <vt:lpstr>Climatisation BoostHEAT</vt:lpstr>
      <vt:lpstr>Climatisation BoostHEAT</vt:lpstr>
      <vt:lpstr>Climatisation BoostHEAT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DIDIER</dc:creator>
  <cp:lastModifiedBy>priviere</cp:lastModifiedBy>
  <cp:revision>126</cp:revision>
  <dcterms:created xsi:type="dcterms:W3CDTF">2012-09-06T15:10:39Z</dcterms:created>
  <dcterms:modified xsi:type="dcterms:W3CDTF">2018-01-25T16:29:09Z</dcterms:modified>
</cp:coreProperties>
</file>